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6"/>
  </p:notesMasterIdLst>
  <p:handoutMasterIdLst>
    <p:handoutMasterId r:id="rId47"/>
  </p:handoutMasterIdLst>
  <p:sldIdLst>
    <p:sldId id="257" r:id="rId5"/>
    <p:sldId id="266" r:id="rId6"/>
    <p:sldId id="260" r:id="rId7"/>
    <p:sldId id="271" r:id="rId8"/>
    <p:sldId id="262" r:id="rId9"/>
    <p:sldId id="267" r:id="rId10"/>
    <p:sldId id="268" r:id="rId11"/>
    <p:sldId id="269" r:id="rId12"/>
    <p:sldId id="270" r:id="rId13"/>
    <p:sldId id="272" r:id="rId14"/>
    <p:sldId id="273" r:id="rId15"/>
    <p:sldId id="274" r:id="rId16"/>
    <p:sldId id="275" r:id="rId17"/>
    <p:sldId id="276" r:id="rId18"/>
    <p:sldId id="277" r:id="rId19"/>
    <p:sldId id="278" r:id="rId20"/>
    <p:sldId id="279" r:id="rId21"/>
    <p:sldId id="292" r:id="rId22"/>
    <p:sldId id="293" r:id="rId23"/>
    <p:sldId id="294" r:id="rId24"/>
    <p:sldId id="297" r:id="rId25"/>
    <p:sldId id="299" r:id="rId26"/>
    <p:sldId id="298" r:id="rId27"/>
    <p:sldId id="300" r:id="rId28"/>
    <p:sldId id="301" r:id="rId29"/>
    <p:sldId id="302" r:id="rId30"/>
    <p:sldId id="303" r:id="rId31"/>
    <p:sldId id="295" r:id="rId32"/>
    <p:sldId id="304" r:id="rId33"/>
    <p:sldId id="305" r:id="rId34"/>
    <p:sldId id="306" r:id="rId35"/>
    <p:sldId id="307" r:id="rId36"/>
    <p:sldId id="412" r:id="rId37"/>
    <p:sldId id="355" r:id="rId38"/>
    <p:sldId id="358" r:id="rId39"/>
    <p:sldId id="359" r:id="rId40"/>
    <p:sldId id="413" r:id="rId41"/>
    <p:sldId id="414" r:id="rId42"/>
    <p:sldId id="296" r:id="rId43"/>
    <p:sldId id="415" r:id="rId44"/>
    <p:sldId id="265" r:id="rId45"/>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A013A2-7DE1-48F3-B2B1-8C818363BA04}" v="1" dt="2024-12-02T14:52:15.64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91" d="100"/>
          <a:sy n="91" d="100"/>
        </p:scale>
        <p:origin x="403" y="72"/>
      </p:cViewPr>
      <p:guideLst>
        <p:guide orient="horz" pos="2160"/>
        <p:guide pos="3840"/>
      </p:guideLst>
    </p:cSldViewPr>
  </p:slideViewPr>
  <p:notesTextViewPr>
    <p:cViewPr>
      <p:scale>
        <a:sx n="1" d="1"/>
        <a:sy n="1" d="1"/>
      </p:scale>
      <p:origin x="0" y="0"/>
    </p:cViewPr>
  </p:notesTextViewPr>
  <p:sorterViewPr>
    <p:cViewPr>
      <p:scale>
        <a:sx n="100" d="100"/>
        <a:sy n="100" d="100"/>
      </p:scale>
      <p:origin x="0" y="-11059"/>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89A013A2-7DE1-48F3-B2B1-8C818363BA04}"/>
    <pc:docChg chg="addSld modSld">
      <pc:chgData name="Evert Van Bever" userId="f6869c4f-2183-409f-a8da-8e040f8ca474" providerId="ADAL" clId="{89A013A2-7DE1-48F3-B2B1-8C818363BA04}" dt="2024-12-02T14:52:15.637" v="0"/>
      <pc:docMkLst>
        <pc:docMk/>
      </pc:docMkLst>
      <pc:sldChg chg="add">
        <pc:chgData name="Evert Van Bever" userId="f6869c4f-2183-409f-a8da-8e040f8ca474" providerId="ADAL" clId="{89A013A2-7DE1-48F3-B2B1-8C818363BA04}" dt="2024-12-02T14:52:15.637" v="0"/>
        <pc:sldMkLst>
          <pc:docMk/>
          <pc:sldMk cId="3093133547" sldId="265"/>
        </pc:sldMkLst>
      </pc:sldChg>
      <pc:sldChg chg="add">
        <pc:chgData name="Evert Van Bever" userId="f6869c4f-2183-409f-a8da-8e040f8ca474" providerId="ADAL" clId="{89A013A2-7DE1-48F3-B2B1-8C818363BA04}" dt="2024-12-02T14:52:15.637" v="0"/>
        <pc:sldMkLst>
          <pc:docMk/>
          <pc:sldMk cId="1204308430" sldId="295"/>
        </pc:sldMkLst>
      </pc:sldChg>
      <pc:sldChg chg="add">
        <pc:chgData name="Evert Van Bever" userId="f6869c4f-2183-409f-a8da-8e040f8ca474" providerId="ADAL" clId="{89A013A2-7DE1-48F3-B2B1-8C818363BA04}" dt="2024-12-02T14:52:15.637" v="0"/>
        <pc:sldMkLst>
          <pc:docMk/>
          <pc:sldMk cId="1863173064" sldId="296"/>
        </pc:sldMkLst>
      </pc:sldChg>
      <pc:sldChg chg="add">
        <pc:chgData name="Evert Van Bever" userId="f6869c4f-2183-409f-a8da-8e040f8ca474" providerId="ADAL" clId="{89A013A2-7DE1-48F3-B2B1-8C818363BA04}" dt="2024-12-02T14:52:15.637" v="0"/>
        <pc:sldMkLst>
          <pc:docMk/>
          <pc:sldMk cId="936358941" sldId="298"/>
        </pc:sldMkLst>
      </pc:sldChg>
      <pc:sldChg chg="add">
        <pc:chgData name="Evert Van Bever" userId="f6869c4f-2183-409f-a8da-8e040f8ca474" providerId="ADAL" clId="{89A013A2-7DE1-48F3-B2B1-8C818363BA04}" dt="2024-12-02T14:52:15.637" v="0"/>
        <pc:sldMkLst>
          <pc:docMk/>
          <pc:sldMk cId="2232477262" sldId="300"/>
        </pc:sldMkLst>
      </pc:sldChg>
      <pc:sldChg chg="add">
        <pc:chgData name="Evert Van Bever" userId="f6869c4f-2183-409f-a8da-8e040f8ca474" providerId="ADAL" clId="{89A013A2-7DE1-48F3-B2B1-8C818363BA04}" dt="2024-12-02T14:52:15.637" v="0"/>
        <pc:sldMkLst>
          <pc:docMk/>
          <pc:sldMk cId="3728030553" sldId="301"/>
        </pc:sldMkLst>
      </pc:sldChg>
      <pc:sldChg chg="add">
        <pc:chgData name="Evert Van Bever" userId="f6869c4f-2183-409f-a8da-8e040f8ca474" providerId="ADAL" clId="{89A013A2-7DE1-48F3-B2B1-8C818363BA04}" dt="2024-12-02T14:52:15.637" v="0"/>
        <pc:sldMkLst>
          <pc:docMk/>
          <pc:sldMk cId="580484411" sldId="302"/>
        </pc:sldMkLst>
      </pc:sldChg>
      <pc:sldChg chg="add">
        <pc:chgData name="Evert Van Bever" userId="f6869c4f-2183-409f-a8da-8e040f8ca474" providerId="ADAL" clId="{89A013A2-7DE1-48F3-B2B1-8C818363BA04}" dt="2024-12-02T14:52:15.637" v="0"/>
        <pc:sldMkLst>
          <pc:docMk/>
          <pc:sldMk cId="2744666224" sldId="303"/>
        </pc:sldMkLst>
      </pc:sldChg>
      <pc:sldChg chg="add">
        <pc:chgData name="Evert Van Bever" userId="f6869c4f-2183-409f-a8da-8e040f8ca474" providerId="ADAL" clId="{89A013A2-7DE1-48F3-B2B1-8C818363BA04}" dt="2024-12-02T14:52:15.637" v="0"/>
        <pc:sldMkLst>
          <pc:docMk/>
          <pc:sldMk cId="2492351615" sldId="304"/>
        </pc:sldMkLst>
      </pc:sldChg>
      <pc:sldChg chg="add">
        <pc:chgData name="Evert Van Bever" userId="f6869c4f-2183-409f-a8da-8e040f8ca474" providerId="ADAL" clId="{89A013A2-7DE1-48F3-B2B1-8C818363BA04}" dt="2024-12-02T14:52:15.637" v="0"/>
        <pc:sldMkLst>
          <pc:docMk/>
          <pc:sldMk cId="2419109044" sldId="305"/>
        </pc:sldMkLst>
      </pc:sldChg>
      <pc:sldChg chg="add">
        <pc:chgData name="Evert Van Bever" userId="f6869c4f-2183-409f-a8da-8e040f8ca474" providerId="ADAL" clId="{89A013A2-7DE1-48F3-B2B1-8C818363BA04}" dt="2024-12-02T14:52:15.637" v="0"/>
        <pc:sldMkLst>
          <pc:docMk/>
          <pc:sldMk cId="720772990" sldId="306"/>
        </pc:sldMkLst>
      </pc:sldChg>
      <pc:sldChg chg="add">
        <pc:chgData name="Evert Van Bever" userId="f6869c4f-2183-409f-a8da-8e040f8ca474" providerId="ADAL" clId="{89A013A2-7DE1-48F3-B2B1-8C818363BA04}" dt="2024-12-02T14:52:15.637" v="0"/>
        <pc:sldMkLst>
          <pc:docMk/>
          <pc:sldMk cId="3796990627" sldId="307"/>
        </pc:sldMkLst>
      </pc:sldChg>
      <pc:sldChg chg="add">
        <pc:chgData name="Evert Van Bever" userId="f6869c4f-2183-409f-a8da-8e040f8ca474" providerId="ADAL" clId="{89A013A2-7DE1-48F3-B2B1-8C818363BA04}" dt="2024-12-02T14:52:15.637" v="0"/>
        <pc:sldMkLst>
          <pc:docMk/>
          <pc:sldMk cId="839399177" sldId="355"/>
        </pc:sldMkLst>
      </pc:sldChg>
      <pc:sldChg chg="add">
        <pc:chgData name="Evert Van Bever" userId="f6869c4f-2183-409f-a8da-8e040f8ca474" providerId="ADAL" clId="{89A013A2-7DE1-48F3-B2B1-8C818363BA04}" dt="2024-12-02T14:52:15.637" v="0"/>
        <pc:sldMkLst>
          <pc:docMk/>
          <pc:sldMk cId="3802127153" sldId="358"/>
        </pc:sldMkLst>
      </pc:sldChg>
      <pc:sldChg chg="add">
        <pc:chgData name="Evert Van Bever" userId="f6869c4f-2183-409f-a8da-8e040f8ca474" providerId="ADAL" clId="{89A013A2-7DE1-48F3-B2B1-8C818363BA04}" dt="2024-12-02T14:52:15.637" v="0"/>
        <pc:sldMkLst>
          <pc:docMk/>
          <pc:sldMk cId="2096355590" sldId="359"/>
        </pc:sldMkLst>
      </pc:sldChg>
      <pc:sldChg chg="add">
        <pc:chgData name="Evert Van Bever" userId="f6869c4f-2183-409f-a8da-8e040f8ca474" providerId="ADAL" clId="{89A013A2-7DE1-48F3-B2B1-8C818363BA04}" dt="2024-12-02T14:52:15.637" v="0"/>
        <pc:sldMkLst>
          <pc:docMk/>
          <pc:sldMk cId="2943552765" sldId="412"/>
        </pc:sldMkLst>
      </pc:sldChg>
      <pc:sldChg chg="add">
        <pc:chgData name="Evert Van Bever" userId="f6869c4f-2183-409f-a8da-8e040f8ca474" providerId="ADAL" clId="{89A013A2-7DE1-48F3-B2B1-8C818363BA04}" dt="2024-12-02T14:52:15.637" v="0"/>
        <pc:sldMkLst>
          <pc:docMk/>
          <pc:sldMk cId="3230471750" sldId="413"/>
        </pc:sldMkLst>
      </pc:sldChg>
      <pc:sldChg chg="add">
        <pc:chgData name="Evert Van Bever" userId="f6869c4f-2183-409f-a8da-8e040f8ca474" providerId="ADAL" clId="{89A013A2-7DE1-48F3-B2B1-8C818363BA04}" dt="2024-12-02T14:52:15.637" v="0"/>
        <pc:sldMkLst>
          <pc:docMk/>
          <pc:sldMk cId="554141803" sldId="414"/>
        </pc:sldMkLst>
      </pc:sldChg>
      <pc:sldChg chg="add">
        <pc:chgData name="Evert Van Bever" userId="f6869c4f-2183-409f-a8da-8e040f8ca474" providerId="ADAL" clId="{89A013A2-7DE1-48F3-B2B1-8C818363BA04}" dt="2024-12-02T14:52:15.637" v="0"/>
        <pc:sldMkLst>
          <pc:docMk/>
          <pc:sldMk cId="2502930859" sldId="4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02/12/2024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6F09C537-4D1F-4234-9CA7-BCB23696E833}" type="datetimeFigureOut">
              <a:rPr lang="fr-FR" smtClean="0"/>
              <a:t>02/12/2024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Cliquez pour modifier les styles du texte du masque</a:t>
            </a:r>
          </a:p>
          <a:p>
            <a:pPr lvl="1"/>
            <a:r>
              <a:t>Deuxième niveau</a:t>
            </a:r>
          </a:p>
          <a:p>
            <a:pPr lvl="2"/>
            <a:r>
              <a:t>Niveau troisième</a:t>
            </a:r>
          </a:p>
          <a:p>
            <a:pPr lvl="3"/>
            <a:r>
              <a:t>Niveau de quatrième</a:t>
            </a:r>
          </a:p>
          <a:p>
            <a:pPr lvl="4"/>
            <a:r>
              <a:t>Niveau de Cinquième</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DDC05B57-91D0-FF4D-57AD-9858CA33F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BF5D576C-D116-6FD1-1AA6-A0DE0E7A01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a:p>
        </p:txBody>
      </p:sp>
      <p:sp>
        <p:nvSpPr>
          <p:cNvPr id="4" name="Slide Number Placeholder 3">
            <a:extLst>
              <a:ext uri="{FF2B5EF4-FFF2-40B4-BE49-F238E27FC236}">
                <a16:creationId xmlns:a16="http://schemas.microsoft.com/office/drawing/2014/main" id="{14593F0C-F182-23AB-3822-0811848BC801}"/>
              </a:ext>
            </a:extLst>
          </p:cNvPr>
          <p:cNvSpPr>
            <a:spLocks noGrp="1"/>
          </p:cNvSpPr>
          <p:nvPr>
            <p:ph type="sldNum" sz="quarter" idx="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fld id="{5BA80940-AA0B-4EBC-9785-073597A853B1}" type="slidenum">
              <a:rPr kumimoji="0" lang="en-US" altLang="en-BE"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pPr>
              <a:t>18</a:t>
            </a:fld>
            <a:endParaRPr kumimoji="0" sz="1200" b="0" i="0" u="none" strike="noStrike" kern="1200" cap="none" normalizeH="0" baseline="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t>CLIQUEZ POUR MODIFIER LE STYLE MASTER TITLE</a:t>
            </a:r>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les styles du texte principal</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lvl2pPr>
            <a:lvl3pPr marL="914400" indent="0">
              <a:buNone/>
            </a:lvl3pPr>
            <a:lvl4pPr marL="1371600" indent="0">
              <a:buNone/>
            </a:lvl4pPr>
            <a:lvl5pPr marL="1828800" indent="0">
              <a:buNone/>
            </a:lvl5pPr>
          </a:lstStyle>
          <a:p>
            <a:pPr lvl="0"/>
            <a:r>
              <a:t>Cliquez pour modifier:</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t>Cliquez pour modifier le Style de title</a:t>
            </a:r>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t>Cliquez sur l’icône pour ajouter une image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Cliquez pour modifier le texte</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Cliquez pour modifier le Style Master title</a:t>
            </a:r>
          </a:p>
        </p:txBody>
      </p:sp>
      <p:sp>
        <p:nvSpPr>
          <p:cNvPr id="3" name="Content Placeholder 2"/>
          <p:cNvSpPr>
            <a:spLocks noGrp="1"/>
          </p:cNvSpPr>
          <p:nvPr>
            <p:ph idx="1"/>
          </p:nvPr>
        </p:nvSpPr>
        <p:spPr/>
        <p:txBody>
          <a:bodyPr/>
          <a:lstStyle/>
          <a:p>
            <a:pPr lvl="0"/>
            <a:r>
              <a:t>Cliquez pour modifier les styles du texte principal</a:t>
            </a:r>
          </a:p>
          <a:p>
            <a:pPr lvl="1"/>
            <a:r>
              <a:t>Deuxième niveau</a:t>
            </a:r>
          </a:p>
          <a:p>
            <a:pPr lvl="2"/>
            <a:r>
              <a:t>Troisième niveau</a:t>
            </a:r>
          </a:p>
        </p:txBody>
      </p:sp>
      <p:sp>
        <p:nvSpPr>
          <p:cNvPr id="4" name="Footer Placeholder 4">
            <a:extLst>
              <a:ext uri="{FF2B5EF4-FFF2-40B4-BE49-F238E27FC236}">
                <a16:creationId xmlns:a16="http://schemas.microsoft.com/office/drawing/2014/main" id="{DAF5E633-FDB3-551C-1E60-F830898124A4}"/>
              </a:ext>
            </a:extLst>
          </p:cNvPr>
          <p:cNvSpPr>
            <a:spLocks noGrp="1"/>
          </p:cNvSpPr>
          <p:nvPr userDrawn="1">
            <p:ph type="ftr" sz="quarter" idx="10"/>
          </p:nvPr>
        </p:nvSpPr>
        <p:spPr/>
        <p:txBody>
          <a:bodyPr/>
          <a:lstStyle/>
          <a:p>
            <a:r>
              <a:t>«Geo Digital Twin» de GIM</a:t>
            </a:r>
          </a:p>
        </p:txBody>
      </p:sp>
      <p:sp>
        <p:nvSpPr>
          <p:cNvPr id="5" name="Slide Number Placeholder 5">
            <a:extLst>
              <a:ext uri="{FF2B5EF4-FFF2-40B4-BE49-F238E27FC236}">
                <a16:creationId xmlns:a16="http://schemas.microsoft.com/office/drawing/2014/main" id="{F6DA7D0B-F5E9-7732-85E7-901E8BFF95A1}"/>
              </a:ext>
            </a:extLst>
          </p:cNvPr>
          <p:cNvSpPr>
            <a:spLocks noGrp="1"/>
          </p:cNvSpPr>
          <p:nvPr userDrawn="1">
            <p:ph type="sldNum" sz="quarter" idx="11"/>
          </p:nvPr>
        </p:nvSpPr>
        <p:spPr/>
        <p:txBody>
          <a:bodyPr/>
          <a:lstStyle/>
          <a:p>
            <a:fld id="{406FA66D-136B-4455-B8EC-6F87CDA0EF52}" type="slidenum">
              <a:rPr lang="en-US" altLang="en-BE"/>
              <a:t>‹#›</a:t>
            </a:fld>
            <a:endParaRPr lang="en-US" altLang="en-BE"/>
          </a:p>
        </p:txBody>
      </p:sp>
    </p:spTree>
    <p:extLst>
      <p:ext uri="{BB962C8B-B14F-4D97-AF65-F5344CB8AC3E}">
        <p14:creationId xmlns:p14="http://schemas.microsoft.com/office/powerpoint/2010/main" val="293313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hou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043CB-DF8F-48D0-8795-B19739A73F81}"/>
              </a:ext>
            </a:extLst>
          </p:cNvPr>
          <p:cNvSpPr>
            <a:spLocks noGrp="1"/>
          </p:cNvSpPr>
          <p:nvPr>
            <p:ph idx="1"/>
          </p:nvPr>
        </p:nvSpPr>
        <p:spPr/>
        <p:txBody>
          <a:bodyPr/>
          <a:lstStyle/>
          <a:p>
            <a:pPr lvl="0"/>
            <a:r>
              <a:t>Klikken om de tekststijl van het model te bewerken</a:t>
            </a:r>
          </a:p>
          <a:p>
            <a:pPr lvl="1"/>
            <a:r>
              <a:t>Niveau Tweede</a:t>
            </a:r>
          </a:p>
          <a:p>
            <a:pPr lvl="2"/>
            <a:r>
              <a:t>Niveau derde</a:t>
            </a:r>
          </a:p>
          <a:p>
            <a:pPr lvl="3"/>
            <a:r>
              <a:t>Niveau de Vierde</a:t>
            </a:r>
          </a:p>
          <a:p>
            <a:pPr lvl="4"/>
            <a:r>
              <a:t>Niveau de Vijfde</a:t>
            </a:r>
          </a:p>
        </p:txBody>
      </p:sp>
      <p:sp>
        <p:nvSpPr>
          <p:cNvPr id="4" name="Date Placeholder 3">
            <a:extLst>
              <a:ext uri="{FF2B5EF4-FFF2-40B4-BE49-F238E27FC236}">
                <a16:creationId xmlns:a16="http://schemas.microsoft.com/office/drawing/2014/main" id="{AE763E2E-726B-47D7-A150-78AF22A5D2FF}"/>
              </a:ext>
            </a:extLst>
          </p:cNvPr>
          <p:cNvSpPr>
            <a:spLocks noGrp="1"/>
          </p:cNvSpPr>
          <p:nvPr>
            <p:ph type="dt" sz="half" idx="10"/>
          </p:nvPr>
        </p:nvSpPr>
        <p:spPr/>
        <p:txBody>
          <a:bodyPr/>
          <a:lstStyle/>
          <a:p>
            <a:fld id="{94F923BD-FCB1-4978-B7E6-2BD7151D1A29}" type="datetimeFigureOut">
              <a:rPr lang="nl-NL" smtClean="0"/>
              <a:t>2-12-2024</a:t>
            </a:fld>
            <a:endParaRPr lang="nl-NL"/>
          </a:p>
        </p:txBody>
      </p:sp>
      <p:sp>
        <p:nvSpPr>
          <p:cNvPr id="5" name="Footer Placeholder 4">
            <a:extLst>
              <a:ext uri="{FF2B5EF4-FFF2-40B4-BE49-F238E27FC236}">
                <a16:creationId xmlns:a16="http://schemas.microsoft.com/office/drawing/2014/main" id="{C3F7D441-EA7D-4EFF-8372-9A9C4E9564DE}"/>
              </a:ext>
            </a:extLst>
          </p:cNvPr>
          <p:cNvSpPr>
            <a:spLocks noGrp="1"/>
          </p:cNvSpPr>
          <p:nvPr>
            <p:ph type="ftr" sz="quarter" idx="11"/>
          </p:nvPr>
        </p:nvSpPr>
        <p:spPr/>
        <p:txBody>
          <a:bodyPr/>
          <a:lstStyle/>
          <a:p>
            <a:endParaRPr/>
          </a:p>
        </p:txBody>
      </p:sp>
      <p:sp>
        <p:nvSpPr>
          <p:cNvPr id="6" name="Slide Number Placeholder 5">
            <a:extLst>
              <a:ext uri="{FF2B5EF4-FFF2-40B4-BE49-F238E27FC236}">
                <a16:creationId xmlns:a16="http://schemas.microsoft.com/office/drawing/2014/main" id="{2CCD5F43-2578-4580-9D5B-ADFB56FF6C08}"/>
              </a:ext>
            </a:extLst>
          </p:cNvPr>
          <p:cNvSpPr>
            <a:spLocks noGrp="1"/>
          </p:cNvSpPr>
          <p:nvPr>
            <p:ph type="sldNum" sz="quarter" idx="12"/>
          </p:nvPr>
        </p:nvSpPr>
        <p:spPr/>
        <p:txBody>
          <a:bodyPr/>
          <a:lstStyle/>
          <a:p>
            <a:fld id="{227CBE13-5F7D-4C81-B6F3-47A564B19971}" type="slidenum">
              <a:rPr lang="nl-NL" smtClean="0"/>
              <a:t>‹#›</a:t>
            </a:fld>
            <a:endParaRPr lang="nl-NL"/>
          </a:p>
        </p:txBody>
      </p:sp>
      <p:sp>
        <p:nvSpPr>
          <p:cNvPr id="7" name="Text Placeholder 2">
            <a:extLst>
              <a:ext uri="{FF2B5EF4-FFF2-40B4-BE49-F238E27FC236}">
                <a16:creationId xmlns:a16="http://schemas.microsoft.com/office/drawing/2014/main" id="{9BB344CA-2640-4C97-94F8-FA417FAC4A76}"/>
              </a:ext>
            </a:extLst>
          </p:cNvPr>
          <p:cNvSpPr>
            <a:spLocks noGrp="1"/>
          </p:cNvSpPr>
          <p:nvPr>
            <p:ph type="body" idx="13" hasCustomPrompt="1"/>
          </p:nvPr>
        </p:nvSpPr>
        <p:spPr>
          <a:xfrm>
            <a:off x="824400" y="1270800"/>
            <a:ext cx="7920000" cy="480525"/>
          </a:xfrm>
        </p:spPr>
        <p:txBody>
          <a:bodyPr anchor="t" anchorCtr="0">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sous-titel</a:t>
            </a:r>
          </a:p>
        </p:txBody>
      </p:sp>
      <p:sp>
        <p:nvSpPr>
          <p:cNvPr id="8" name="Title 7">
            <a:extLst>
              <a:ext uri="{FF2B5EF4-FFF2-40B4-BE49-F238E27FC236}">
                <a16:creationId xmlns:a16="http://schemas.microsoft.com/office/drawing/2014/main" id="{F649E994-3B3B-4724-9E9E-6BAF90CF35C2}"/>
              </a:ext>
            </a:extLst>
          </p:cNvPr>
          <p:cNvSpPr>
            <a:spLocks noGrp="1"/>
          </p:cNvSpPr>
          <p:nvPr>
            <p:ph type="title" hasCustomPrompt="1"/>
          </p:nvPr>
        </p:nvSpPr>
        <p:spPr/>
        <p:txBody>
          <a:bodyPr/>
          <a:lstStyle/>
          <a:p>
            <a:r>
              <a:t>tireur de diapositive</a:t>
            </a:r>
          </a:p>
        </p:txBody>
      </p:sp>
      <p:pic>
        <p:nvPicPr>
          <p:cNvPr id="9" name="Picture 8">
            <a:extLst>
              <a:ext uri="{FF2B5EF4-FFF2-40B4-BE49-F238E27FC236}">
                <a16:creationId xmlns:a16="http://schemas.microsoft.com/office/drawing/2014/main" id="{6B84D263-6463-4B8E-92E1-A1D46FB39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58650" y="0"/>
            <a:ext cx="133350" cy="6858000"/>
          </a:xfrm>
          <a:prstGeom prst="rect">
            <a:avLst/>
          </a:prstGeom>
        </p:spPr>
      </p:pic>
    </p:spTree>
    <p:extLst>
      <p:ext uri="{BB962C8B-B14F-4D97-AF65-F5344CB8AC3E}">
        <p14:creationId xmlns:p14="http://schemas.microsoft.com/office/powerpoint/2010/main" val="201154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3">
    <p:bg>
      <p:bgRef idx="1001">
        <a:schemeClr val="bg2"/>
      </p:bgRef>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7F8E650-CC20-4C97-BB28-53F971784744}"/>
              </a:ext>
            </a:extLst>
          </p:cNvPr>
          <p:cNvSpPr>
            <a:spLocks noGrp="1"/>
          </p:cNvSpPr>
          <p:nvPr>
            <p:ph type="pic" sz="quarter" idx="14"/>
          </p:nvPr>
        </p:nvSpPr>
        <p:spPr>
          <a:xfrm>
            <a:off x="0" y="0"/>
            <a:ext cx="12192000" cy="6858000"/>
          </a:xfrm>
          <a:solidFill>
            <a:srgbClr val="F2F2F2"/>
          </a:solidFill>
        </p:spPr>
        <p:txBody>
          <a:bodyPr tIns="360000"/>
          <a:lstStyle>
            <a:lvl1pPr marL="0" indent="0" algn="ctr">
              <a:buFont typeface="Arial" panose="020B0604020202020204" pitchFamily="34" charset="0"/>
              <a:buNone/>
              <a:defRPr>
                <a:solidFill>
                  <a:schemeClr val="tx1"/>
                </a:solidFill>
              </a:defRPr>
            </a:lvl1pPr>
          </a:lstStyle>
          <a:p>
            <a:r>
              <a:t>Pictogramme KLIK op het als u een afbeelding wilt toevoegen</a:t>
            </a:r>
          </a:p>
        </p:txBody>
      </p:sp>
      <p:sp>
        <p:nvSpPr>
          <p:cNvPr id="2" name="Title 1">
            <a:extLst>
              <a:ext uri="{FF2B5EF4-FFF2-40B4-BE49-F238E27FC236}">
                <a16:creationId xmlns:a16="http://schemas.microsoft.com/office/drawing/2014/main" id="{614D3380-0A5E-4C3F-896D-8815D4EF854C}"/>
              </a:ext>
            </a:extLst>
          </p:cNvPr>
          <p:cNvSpPr>
            <a:spLocks noGrp="1"/>
          </p:cNvSpPr>
          <p:nvPr>
            <p:ph type="title" hasCustomPrompt="1"/>
          </p:nvPr>
        </p:nvSpPr>
        <p:spPr>
          <a:xfrm>
            <a:off x="824400" y="824400"/>
            <a:ext cx="4604400" cy="5205600"/>
          </a:xfrm>
        </p:spPr>
        <p:txBody>
          <a:bodyPr anchor="b">
            <a:normAutofit/>
          </a:bodyPr>
          <a:lstStyle>
            <a:lvl1pPr>
              <a:lnSpc>
                <a:spcPct val="100000"/>
              </a:lnSpc>
              <a:defRPr sz="3500">
                <a:solidFill>
                  <a:schemeClr val="bg2"/>
                </a:solidFill>
              </a:defRPr>
            </a:lvl1pPr>
          </a:lstStyle>
          <a:p>
            <a:r>
              <a:t>Typ hier een quote de la déclaration en plaats mangée à l’écran complet</a:t>
            </a:r>
          </a:p>
        </p:txBody>
      </p:sp>
    </p:spTree>
    <p:extLst>
      <p:ext uri="{BB962C8B-B14F-4D97-AF65-F5344CB8AC3E}">
        <p14:creationId xmlns:p14="http://schemas.microsoft.com/office/powerpoint/2010/main" val="115381111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t>Cliquez pour modifier le texte </a:t>
            </a:r>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anchor="ctr">
              <a:spAutoFit/>
            </a:bodyPr>
            <a:lstStyle/>
            <a:p>
              <a:pPr algn="r">
                <a:defRPr sz="900">
                  <a:effectLst/>
                  <a:latin typeface="Helvetica Neue" panose="02000503000000020004" pitchFamily="2" charset="0"/>
                </a:defRPr>
              </a:pPr>
              <a:r>
                <a:t>Cofinancé par l’Union européenne. Les opinions et opinions exprimées ne sont toutefois que celles de l’auteur ou des auteurs et ne reflètent pas nécessairement celles de l’Union européenne ou de l’Agence exécutive européenne pour l’éducation et la culture (EACEA). Ni l’Union européenne ni l’EACEA ne peuvent en être tenues pour responsables.</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t>Cliquez pour modifier le texte</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t>Cliquez pour modifier le Style Master title</a:t>
            </a:r>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t>Cliquez pour modifier les styles du texte principal</a:t>
            </a:r>
          </a:p>
          <a:p>
            <a:pPr lvl="1"/>
            <a:r>
              <a:t>Deuxième niveau</a:t>
            </a:r>
          </a:p>
          <a:p>
            <a:pPr lvl="2"/>
            <a:r>
              <a:t>Troisième niveau</a:t>
            </a:r>
          </a:p>
          <a:p>
            <a:pPr lvl="3"/>
            <a:r>
              <a:t>Quatrième niveau</a:t>
            </a:r>
          </a:p>
          <a:p>
            <a:pPr lvl="4"/>
            <a:r>
              <a:t>Cinquième niveau</a:t>
            </a:r>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82000"/>
                  </a:schemeClr>
                </a:solidFill>
                <a:latin typeface="Poppins" pitchFamily="2" charset="77"/>
                <a:cs typeface="Poppins" pitchFamily="2" charset="77"/>
              </a:defRPr>
            </a:lvl1pPr>
          </a:lstStyle>
          <a:p>
            <a:endParaRPr/>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82000"/>
                  </a:schemeClr>
                </a:solidFill>
                <a:latin typeface="Poppins" pitchFamily="2" charset="77"/>
                <a:cs typeface="Poppins" pitchFamily="2" charset="77"/>
              </a:defRPr>
            </a:lvl1pPr>
          </a:lstStyle>
          <a:p>
            <a:endParaRPr/>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 id="2147483705" r:id="rId19"/>
    <p:sldLayoutId id="2147483706" r:id="rId20"/>
    <p:sldLayoutId id="2147483707" r:id="rId21"/>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jfif"/><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jfif"/><Relationship Id="rId7" Type="http://schemas.openxmlformats.org/officeDocument/2006/relationships/image" Target="../media/image64.jfif"/><Relationship Id="rId2" Type="http://schemas.openxmlformats.org/officeDocument/2006/relationships/image" Target="../media/image59.jfif"/><Relationship Id="rId1" Type="http://schemas.openxmlformats.org/officeDocument/2006/relationships/slideLayout" Target="../slideLayouts/slideLayout7.xml"/><Relationship Id="rId6" Type="http://schemas.openxmlformats.org/officeDocument/2006/relationships/image" Target="../media/image63.jfif"/><Relationship Id="rId5" Type="http://schemas.openxmlformats.org/officeDocument/2006/relationships/image" Target="../media/image62.jfif"/><Relationship Id="rId4" Type="http://schemas.openxmlformats.org/officeDocument/2006/relationships/image" Target="../media/image61.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jfif"/><Relationship Id="rId7" Type="http://schemas.openxmlformats.org/officeDocument/2006/relationships/image" Target="../media/image71.jfif"/><Relationship Id="rId2" Type="http://schemas.openxmlformats.org/officeDocument/2006/relationships/image" Target="../media/image66.jfif"/><Relationship Id="rId1" Type="http://schemas.openxmlformats.org/officeDocument/2006/relationships/slideLayout" Target="../slideLayouts/slideLayout7.xml"/><Relationship Id="rId6" Type="http://schemas.openxmlformats.org/officeDocument/2006/relationships/image" Target="../media/image70.jfif"/><Relationship Id="rId5" Type="http://schemas.openxmlformats.org/officeDocument/2006/relationships/image" Target="../media/image69.jfif"/><Relationship Id="rId4" Type="http://schemas.openxmlformats.org/officeDocument/2006/relationships/image" Target="../media/image68.jfif"/></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f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2.jfif"/><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11.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6.xml.rels><?xml version="1.0" encoding="UTF-8" standalone="yes"?>
<Relationships xmlns="http://schemas.openxmlformats.org/package/2006/relationships"><Relationship Id="rId3" Type="http://schemas.openxmlformats.org/officeDocument/2006/relationships/image" Target="../media/image18.jfif"/><Relationship Id="rId7" Type="http://schemas.openxmlformats.org/officeDocument/2006/relationships/image" Target="../media/image22.jfif"/><Relationship Id="rId2" Type="http://schemas.openxmlformats.org/officeDocument/2006/relationships/image" Target="../media/image17.jfif"/><Relationship Id="rId1" Type="http://schemas.openxmlformats.org/officeDocument/2006/relationships/slideLayout" Target="../slideLayouts/slideLayout11.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image" Target="../media/image19.jfif"/></Relationships>
</file>

<file path=ppt/slides/_rels/slide7.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11.xml"/><Relationship Id="rId6" Type="http://schemas.openxmlformats.org/officeDocument/2006/relationships/image" Target="../media/image27.jfif"/><Relationship Id="rId5" Type="http://schemas.openxmlformats.org/officeDocument/2006/relationships/image" Target="../media/image26.jfif"/><Relationship Id="rId4" Type="http://schemas.openxmlformats.org/officeDocument/2006/relationships/image" Target="../media/image25.jfif"/></Relationships>
</file>

<file path=ppt/slides/_rels/slide8.xml.rels><?xml version="1.0" encoding="UTF-8" standalone="yes"?>
<Relationships xmlns="http://schemas.openxmlformats.org/package/2006/relationships"><Relationship Id="rId3" Type="http://schemas.openxmlformats.org/officeDocument/2006/relationships/image" Target="../media/image29.jfif"/><Relationship Id="rId7" Type="http://schemas.openxmlformats.org/officeDocument/2006/relationships/image" Target="../media/image33.jfif"/><Relationship Id="rId2" Type="http://schemas.openxmlformats.org/officeDocument/2006/relationships/image" Target="../media/image28.jfif"/><Relationship Id="rId1" Type="http://schemas.openxmlformats.org/officeDocument/2006/relationships/slideLayout" Target="../slideLayouts/slideLayout11.xml"/><Relationship Id="rId6" Type="http://schemas.openxmlformats.org/officeDocument/2006/relationships/image" Target="../media/image32.jfif"/><Relationship Id="rId5" Type="http://schemas.openxmlformats.org/officeDocument/2006/relationships/image" Target="../media/image31.jfif"/><Relationship Id="rId4" Type="http://schemas.openxmlformats.org/officeDocument/2006/relationships/image" Target="../media/image30.jfif"/></Relationships>
</file>

<file path=ppt/slides/_rels/slide9.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image" Target="../media/image34.jfif"/><Relationship Id="rId1" Type="http://schemas.openxmlformats.org/officeDocument/2006/relationships/slideLayout" Target="../slideLayouts/slideLayout11.xml"/><Relationship Id="rId6" Type="http://schemas.openxmlformats.org/officeDocument/2006/relationships/image" Target="../media/image38.jfif"/><Relationship Id="rId5" Type="http://schemas.openxmlformats.org/officeDocument/2006/relationships/image" Target="../media/image37.jfif"/><Relationship Id="rId4" Type="http://schemas.openxmlformats.org/officeDocument/2006/relationships/image" Target="../media/image36.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pPr>
              <a:defRPr sz="4000"/>
            </a:pPr>
            <a:r>
              <a:t>Le rôle des bâtiments dans l’adaptation au changement climatique</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anchor="t">
            <a:normAutofit/>
          </a:bodyPr>
          <a:lstStyle/>
          <a:p>
            <a:r>
              <a:rPr dirty="0" err="1"/>
              <a:t>Bâtiments</a:t>
            </a:r>
            <a:r>
              <a:rPr dirty="0"/>
              <a:t> dans le </a:t>
            </a:r>
            <a:r>
              <a:rPr dirty="0" err="1"/>
              <a:t>domaine</a:t>
            </a:r>
            <a:r>
              <a:rPr dirty="0"/>
              <a:t> </a:t>
            </a:r>
            <a:r>
              <a:rPr dirty="0" err="1"/>
              <a:t>géospatial</a:t>
            </a:r>
            <a:endParaRPr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anchor="t">
            <a:normAutofit/>
          </a:bodyPr>
          <a:lstStyle/>
          <a:p>
            <a:r>
              <a:t>Danny Vandenbroucke</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anchor="t">
            <a:normAutofit/>
          </a:bodyPr>
          <a:lstStyle/>
          <a:p>
            <a:r>
              <a:rPr dirty="0"/>
              <a:t>KU </a:t>
            </a:r>
            <a:r>
              <a:rPr lang="nl-BE" dirty="0"/>
              <a:t>Leuven</a:t>
            </a:r>
            <a:r>
              <a:rPr dirty="0"/>
              <a:t> (SADL)</a:t>
            </a:r>
          </a:p>
        </p:txBody>
      </p:sp>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t>Bâtiments et tissu urbain</a:t>
            </a:r>
            <a:endParaRPr sz="2800"/>
          </a:p>
          <a:p>
            <a:pPr marL="285750" indent="-285750">
              <a:buFont typeface="Arial" panose="020B0604020202020204" pitchFamily="34" charset="0"/>
              <a:buChar char="•"/>
              <a:defRPr>
                <a:solidFill>
                  <a:srgbClr val="C00000"/>
                </a:solidFill>
              </a:defRPr>
            </a:pPr>
            <a:r>
              <a:t>Modélisation des bâtiments en tant qu’objets géospatiaux</a:t>
            </a:r>
            <a:endParaRPr sz="2800">
              <a:solidFill>
                <a:srgbClr val="C00000"/>
              </a:solidFill>
            </a:endParaRPr>
          </a:p>
          <a:p>
            <a:pPr marL="285750" indent="-285750">
              <a:buFont typeface="Arial" panose="020B0604020202020204" pitchFamily="34" charset="0"/>
              <a:buChar char="•"/>
            </a:pPr>
            <a:r>
              <a:t>Les bâtiments dans des initiatives européennes importantes</a:t>
            </a:r>
            <a:endParaRPr sz="2800"/>
          </a:p>
          <a:p>
            <a:pPr marL="285750" indent="-285750">
              <a:buFont typeface="Arial" panose="020B0604020202020204" pitchFamily="34" charset="0"/>
              <a:buChar char="•"/>
            </a:pPr>
            <a:r>
              <a:t>Le rôle des bâtiments dans l’ACC &amp;CCM</a:t>
            </a:r>
          </a:p>
          <a:p>
            <a:pPr marL="285750" indent="-285750">
              <a:buFont typeface="Arial" panose="020B0604020202020204" pitchFamily="34" charset="0"/>
              <a:buChar char="•"/>
            </a:pPr>
            <a:r>
              <a:t>Conclusions</a:t>
            </a:r>
            <a:endParaRPr sz="2800"/>
          </a:p>
        </p:txBody>
      </p:sp>
    </p:spTree>
    <p:extLst>
      <p:ext uri="{BB962C8B-B14F-4D97-AF65-F5344CB8AC3E}">
        <p14:creationId xmlns:p14="http://schemas.microsoft.com/office/powerpoint/2010/main" val="65858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C89811-768C-C178-0F89-893DCA8DF554}"/>
              </a:ext>
            </a:extLst>
          </p:cNvPr>
          <p:cNvPicPr>
            <a:picLocks noChangeAspect="1"/>
          </p:cNvPicPr>
          <p:nvPr/>
        </p:nvPicPr>
        <p:blipFill>
          <a:blip r:embed="rId2"/>
          <a:stretch>
            <a:fillRect/>
          </a:stretch>
        </p:blipFill>
        <p:spPr>
          <a:xfrm>
            <a:off x="7042010" y="-8709"/>
            <a:ext cx="4877170" cy="6858000"/>
          </a:xfrm>
          <a:prstGeom prst="rect">
            <a:avLst/>
          </a:prstGeom>
        </p:spPr>
      </p:pic>
      <p:sp>
        <p:nvSpPr>
          <p:cNvPr id="2" name="Title 1">
            <a:extLst>
              <a:ext uri="{FF2B5EF4-FFF2-40B4-BE49-F238E27FC236}">
                <a16:creationId xmlns:a16="http://schemas.microsoft.com/office/drawing/2014/main" id="{7DBD7034-EF4F-74FB-3FF2-AF6C5F13C721}"/>
              </a:ext>
            </a:extLst>
          </p:cNvPr>
          <p:cNvSpPr>
            <a:spLocks noGrp="1"/>
          </p:cNvSpPr>
          <p:nvPr>
            <p:ph type="title"/>
          </p:nvPr>
        </p:nvSpPr>
        <p:spPr/>
        <p:txBody>
          <a:bodyPr>
            <a:normAutofit fontScale="90000"/>
          </a:bodyPr>
          <a:lstStyle/>
          <a:p>
            <a:r>
              <a:t>Relier le monde réel au monde numérique</a:t>
            </a:r>
          </a:p>
        </p:txBody>
      </p:sp>
      <p:sp>
        <p:nvSpPr>
          <p:cNvPr id="3" name="Text Placeholder 2">
            <a:extLst>
              <a:ext uri="{FF2B5EF4-FFF2-40B4-BE49-F238E27FC236}">
                <a16:creationId xmlns:a16="http://schemas.microsoft.com/office/drawing/2014/main" id="{5F239C2C-0139-0AC3-145E-E874B43314D4}"/>
              </a:ext>
            </a:extLst>
          </p:cNvPr>
          <p:cNvSpPr>
            <a:spLocks noGrp="1"/>
          </p:cNvSpPr>
          <p:nvPr>
            <p:ph type="body" sz="quarter" idx="10"/>
          </p:nvPr>
        </p:nvSpPr>
        <p:spPr/>
        <p:txBody>
          <a:bodyPr/>
          <a:lstStyle/>
          <a:p>
            <a:r>
              <a:t>... créer des modèles de données géospatiales</a:t>
            </a:r>
          </a:p>
        </p:txBody>
      </p:sp>
      <p:sp>
        <p:nvSpPr>
          <p:cNvPr id="4" name="Text Placeholder 3">
            <a:extLst>
              <a:ext uri="{FF2B5EF4-FFF2-40B4-BE49-F238E27FC236}">
                <a16:creationId xmlns:a16="http://schemas.microsoft.com/office/drawing/2014/main" id="{15E1D30F-E863-F0D9-344C-92FFBF96C359}"/>
              </a:ext>
            </a:extLst>
          </p:cNvPr>
          <p:cNvSpPr>
            <a:spLocks noGrp="1"/>
          </p:cNvSpPr>
          <p:nvPr>
            <p:ph type="body" sz="quarter" idx="11"/>
          </p:nvPr>
        </p:nvSpPr>
        <p:spPr/>
        <p:txBody>
          <a:bodyPr/>
          <a:lstStyle/>
          <a:p>
            <a:endParaRPr/>
          </a:p>
        </p:txBody>
      </p:sp>
      <p:pic>
        <p:nvPicPr>
          <p:cNvPr id="6" name="Picture 5">
            <a:extLst>
              <a:ext uri="{FF2B5EF4-FFF2-40B4-BE49-F238E27FC236}">
                <a16:creationId xmlns:a16="http://schemas.microsoft.com/office/drawing/2014/main" id="{582DFFFA-2A01-137A-8ED4-A6583CBCE5B2}"/>
              </a:ext>
            </a:extLst>
          </p:cNvPr>
          <p:cNvPicPr>
            <a:picLocks noChangeAspect="1"/>
          </p:cNvPicPr>
          <p:nvPr/>
        </p:nvPicPr>
        <p:blipFill>
          <a:blip r:embed="rId3"/>
          <a:stretch>
            <a:fillRect/>
          </a:stretch>
        </p:blipFill>
        <p:spPr>
          <a:xfrm>
            <a:off x="705393" y="2220687"/>
            <a:ext cx="6336617" cy="4374772"/>
          </a:xfrm>
          <a:prstGeom prst="rect">
            <a:avLst/>
          </a:prstGeom>
        </p:spPr>
      </p:pic>
      <p:sp>
        <p:nvSpPr>
          <p:cNvPr id="9" name="Rectangle: Rounded Corners 8">
            <a:extLst>
              <a:ext uri="{FF2B5EF4-FFF2-40B4-BE49-F238E27FC236}">
                <a16:creationId xmlns:a16="http://schemas.microsoft.com/office/drawing/2014/main" id="{64630EFE-F2FD-772F-A0F1-DBDB1576DFDC}"/>
              </a:ext>
            </a:extLst>
          </p:cNvPr>
          <p:cNvSpPr/>
          <p:nvPr/>
        </p:nvSpPr>
        <p:spPr>
          <a:xfrm>
            <a:off x="1166949" y="2560320"/>
            <a:ext cx="1994262" cy="95794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t>ISO/TC 211</a:t>
            </a:r>
          </a:p>
          <a:p>
            <a:pPr algn="ctr">
              <a:defRPr>
                <a:solidFill>
                  <a:schemeClr val="accent4">
                    <a:lumMod val="50000"/>
                  </a:schemeClr>
                </a:solidFill>
              </a:defRPr>
            </a:pPr>
            <a:r>
              <a:t>Géomatique</a:t>
            </a:r>
            <a:endParaRPr>
              <a:solidFill>
                <a:schemeClr val="accent4">
                  <a:lumMod val="50000"/>
                </a:schemeClr>
              </a:solidFill>
            </a:endParaRPr>
          </a:p>
        </p:txBody>
      </p:sp>
      <p:sp>
        <p:nvSpPr>
          <p:cNvPr id="10" name="Rectangle: Rounded Corners 9">
            <a:extLst>
              <a:ext uri="{FF2B5EF4-FFF2-40B4-BE49-F238E27FC236}">
                <a16:creationId xmlns:a16="http://schemas.microsoft.com/office/drawing/2014/main" id="{D32FBB0F-7A32-3186-7C8A-48200717CFBE}"/>
              </a:ext>
            </a:extLst>
          </p:cNvPr>
          <p:cNvSpPr/>
          <p:nvPr/>
        </p:nvSpPr>
        <p:spPr>
          <a:xfrm>
            <a:off x="7842069" y="3775866"/>
            <a:ext cx="1994262" cy="105739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t>ISO 19100</a:t>
            </a:r>
          </a:p>
          <a:p>
            <a:pPr algn="ctr">
              <a:defRPr>
                <a:solidFill>
                  <a:schemeClr val="accent4">
                    <a:lumMod val="50000"/>
                  </a:schemeClr>
                </a:solidFill>
              </a:defRPr>
            </a:pPr>
            <a:r>
              <a:t>Famille de normes</a:t>
            </a:r>
            <a:endParaRPr>
              <a:solidFill>
                <a:schemeClr val="accent4">
                  <a:lumMod val="50000"/>
                </a:schemeClr>
              </a:solidFill>
            </a:endParaRPr>
          </a:p>
        </p:txBody>
      </p:sp>
    </p:spTree>
    <p:extLst>
      <p:ext uri="{BB962C8B-B14F-4D97-AF65-F5344CB8AC3E}">
        <p14:creationId xmlns:p14="http://schemas.microsoft.com/office/powerpoint/2010/main" val="163172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E985C-0E94-BBE1-A736-5CAA299FFC35}"/>
              </a:ext>
            </a:extLst>
          </p:cNvPr>
          <p:cNvSpPr>
            <a:spLocks noGrp="1"/>
          </p:cNvSpPr>
          <p:nvPr>
            <p:ph type="title"/>
          </p:nvPr>
        </p:nvSpPr>
        <p:spPr>
          <a:xfrm>
            <a:off x="838200" y="845208"/>
            <a:ext cx="9770616" cy="684222"/>
          </a:xfrm>
        </p:spPr>
        <p:txBody>
          <a:bodyPr>
            <a:normAutofit fontScale="90000"/>
          </a:bodyPr>
          <a:lstStyle/>
          <a:p>
            <a:r>
              <a:rPr dirty="0" err="1"/>
              <a:t>Spécifications</a:t>
            </a:r>
            <a:r>
              <a:rPr dirty="0"/>
              <a:t> des données </a:t>
            </a:r>
            <a:r>
              <a:rPr dirty="0" err="1"/>
              <a:t>d’inspiration</a:t>
            </a:r>
            <a:endParaRPr dirty="0"/>
          </a:p>
        </p:txBody>
      </p:sp>
      <p:sp>
        <p:nvSpPr>
          <p:cNvPr id="3" name="Text Placeholder 2">
            <a:extLst>
              <a:ext uri="{FF2B5EF4-FFF2-40B4-BE49-F238E27FC236}">
                <a16:creationId xmlns:a16="http://schemas.microsoft.com/office/drawing/2014/main" id="{3DC95E55-5489-B558-3C36-8C8FAC4BCC6D}"/>
              </a:ext>
            </a:extLst>
          </p:cNvPr>
          <p:cNvSpPr>
            <a:spLocks noGrp="1"/>
          </p:cNvSpPr>
          <p:nvPr>
            <p:ph type="body" sz="quarter" idx="10"/>
          </p:nvPr>
        </p:nvSpPr>
        <p:spPr/>
        <p:txBody>
          <a:bodyPr/>
          <a:lstStyle/>
          <a:p>
            <a:r>
              <a:rPr dirty="0"/>
              <a:t>... pour 34 </a:t>
            </a:r>
            <a:r>
              <a:rPr dirty="0" err="1"/>
              <a:t>thèmes</a:t>
            </a:r>
            <a:r>
              <a:rPr dirty="0"/>
              <a:t> (y </a:t>
            </a:r>
            <a:r>
              <a:rPr dirty="0" err="1"/>
              <a:t>compris</a:t>
            </a:r>
            <a:r>
              <a:rPr dirty="0"/>
              <a:t> les </a:t>
            </a:r>
            <a:r>
              <a:rPr dirty="0" err="1"/>
              <a:t>bâtiments</a:t>
            </a:r>
            <a:r>
              <a:rPr dirty="0"/>
              <a:t>)</a:t>
            </a:r>
          </a:p>
        </p:txBody>
      </p:sp>
      <p:sp>
        <p:nvSpPr>
          <p:cNvPr id="4" name="Text Placeholder 3">
            <a:extLst>
              <a:ext uri="{FF2B5EF4-FFF2-40B4-BE49-F238E27FC236}">
                <a16:creationId xmlns:a16="http://schemas.microsoft.com/office/drawing/2014/main" id="{2D179743-FFB5-2C14-B81D-F9A3F6AAB8FA}"/>
              </a:ext>
            </a:extLst>
          </p:cNvPr>
          <p:cNvSpPr>
            <a:spLocks noGrp="1"/>
          </p:cNvSpPr>
          <p:nvPr>
            <p:ph type="body" sz="quarter" idx="11"/>
          </p:nvPr>
        </p:nvSpPr>
        <p:spPr>
          <a:xfrm>
            <a:off x="840638" y="2342230"/>
            <a:ext cx="2529579" cy="3440428"/>
          </a:xfrm>
        </p:spPr>
        <p:txBody>
          <a:bodyPr>
            <a:normAutofit/>
          </a:bodyPr>
          <a:lstStyle/>
          <a:p>
            <a:pPr>
              <a:defRPr sz="1800"/>
            </a:pPr>
            <a:r>
              <a:t>Les cas d’utilisation à haut niveau des bâtiments</a:t>
            </a:r>
            <a:endParaRPr sz="1800"/>
          </a:p>
        </p:txBody>
      </p:sp>
      <p:pic>
        <p:nvPicPr>
          <p:cNvPr id="6" name="Picture 5">
            <a:extLst>
              <a:ext uri="{FF2B5EF4-FFF2-40B4-BE49-F238E27FC236}">
                <a16:creationId xmlns:a16="http://schemas.microsoft.com/office/drawing/2014/main" id="{15ACA218-A0D4-E0F4-4472-B52A5306CF06}"/>
              </a:ext>
            </a:extLst>
          </p:cNvPr>
          <p:cNvPicPr>
            <a:picLocks noChangeAspect="1"/>
          </p:cNvPicPr>
          <p:nvPr/>
        </p:nvPicPr>
        <p:blipFill>
          <a:blip r:embed="rId2"/>
          <a:stretch>
            <a:fillRect/>
          </a:stretch>
        </p:blipFill>
        <p:spPr>
          <a:xfrm>
            <a:off x="3780235" y="2167976"/>
            <a:ext cx="7444198" cy="4456390"/>
          </a:xfrm>
          <a:prstGeom prst="rect">
            <a:avLst/>
          </a:prstGeom>
        </p:spPr>
      </p:pic>
    </p:spTree>
    <p:extLst>
      <p:ext uri="{BB962C8B-B14F-4D97-AF65-F5344CB8AC3E}">
        <p14:creationId xmlns:p14="http://schemas.microsoft.com/office/powerpoint/2010/main" val="48916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6E7F-056B-AD84-62C3-61B06561B2CA}"/>
              </a:ext>
            </a:extLst>
          </p:cNvPr>
          <p:cNvSpPr>
            <a:spLocks noGrp="1"/>
          </p:cNvSpPr>
          <p:nvPr>
            <p:ph type="title"/>
          </p:nvPr>
        </p:nvSpPr>
        <p:spPr>
          <a:xfrm>
            <a:off x="840638" y="661043"/>
            <a:ext cx="9353724" cy="684222"/>
          </a:xfrm>
        </p:spPr>
        <p:txBody>
          <a:bodyPr>
            <a:normAutofit fontScale="90000"/>
          </a:bodyPr>
          <a:lstStyle/>
          <a:p>
            <a:r>
              <a:rPr dirty="0" err="1"/>
              <a:t>Spécifications</a:t>
            </a:r>
            <a:r>
              <a:rPr dirty="0"/>
              <a:t> des données </a:t>
            </a:r>
            <a:r>
              <a:rPr dirty="0" err="1"/>
              <a:t>d’inspiration</a:t>
            </a:r>
            <a:endParaRPr dirty="0"/>
          </a:p>
        </p:txBody>
      </p:sp>
      <p:sp>
        <p:nvSpPr>
          <p:cNvPr id="4" name="Text Placeholder 3">
            <a:extLst>
              <a:ext uri="{FF2B5EF4-FFF2-40B4-BE49-F238E27FC236}">
                <a16:creationId xmlns:a16="http://schemas.microsoft.com/office/drawing/2014/main" id="{B380B926-A61E-F886-EF93-DB70E2E0CAAC}"/>
              </a:ext>
            </a:extLst>
          </p:cNvPr>
          <p:cNvSpPr>
            <a:spLocks noGrp="1"/>
          </p:cNvSpPr>
          <p:nvPr>
            <p:ph type="body" sz="quarter" idx="11"/>
          </p:nvPr>
        </p:nvSpPr>
        <p:spPr>
          <a:xfrm>
            <a:off x="840638" y="2342230"/>
            <a:ext cx="2564413" cy="3440428"/>
          </a:xfrm>
        </p:spPr>
        <p:txBody>
          <a:bodyPr>
            <a:normAutofit/>
          </a:bodyPr>
          <a:lstStyle/>
          <a:p>
            <a:endParaRPr sz="1800" dirty="0"/>
          </a:p>
          <a:p>
            <a:endParaRPr sz="1800" dirty="0"/>
          </a:p>
          <a:p>
            <a:endParaRPr sz="1800" dirty="0"/>
          </a:p>
          <a:p>
            <a:endParaRPr sz="1800" dirty="0"/>
          </a:p>
          <a:p>
            <a:endParaRPr sz="1800" dirty="0"/>
          </a:p>
          <a:p>
            <a:endParaRPr sz="1800" dirty="0"/>
          </a:p>
          <a:p>
            <a:pPr>
              <a:defRPr sz="1800"/>
            </a:pPr>
            <a:r>
              <a:rPr dirty="0"/>
              <a:t>Y </a:t>
            </a:r>
            <a:r>
              <a:rPr dirty="0" err="1"/>
              <a:t>compris</a:t>
            </a:r>
            <a:r>
              <a:rPr dirty="0"/>
              <a:t> les </a:t>
            </a:r>
            <a:r>
              <a:rPr dirty="0" err="1"/>
              <a:t>caractéristiques</a:t>
            </a:r>
            <a:r>
              <a:rPr dirty="0"/>
              <a:t> </a:t>
            </a:r>
            <a:r>
              <a:rPr dirty="0" err="1"/>
              <a:t>géospatiales</a:t>
            </a:r>
            <a:r>
              <a:rPr dirty="0"/>
              <a:t>, les </a:t>
            </a:r>
            <a:r>
              <a:rPr dirty="0" err="1"/>
              <a:t>attributs</a:t>
            </a:r>
            <a:endParaRPr sz="1800" dirty="0"/>
          </a:p>
        </p:txBody>
      </p:sp>
      <p:pic>
        <p:nvPicPr>
          <p:cNvPr id="6" name="Picture 5">
            <a:extLst>
              <a:ext uri="{FF2B5EF4-FFF2-40B4-BE49-F238E27FC236}">
                <a16:creationId xmlns:a16="http://schemas.microsoft.com/office/drawing/2014/main" id="{ADFFFFFD-EB80-6C44-70A1-A9B933048117}"/>
              </a:ext>
            </a:extLst>
          </p:cNvPr>
          <p:cNvPicPr>
            <a:picLocks noChangeAspect="1"/>
          </p:cNvPicPr>
          <p:nvPr/>
        </p:nvPicPr>
        <p:blipFill>
          <a:blip r:embed="rId2"/>
          <a:stretch>
            <a:fillRect/>
          </a:stretch>
        </p:blipFill>
        <p:spPr>
          <a:xfrm>
            <a:off x="7574824" y="-78377"/>
            <a:ext cx="3869871" cy="6858000"/>
          </a:xfrm>
          <a:prstGeom prst="rect">
            <a:avLst/>
          </a:prstGeom>
        </p:spPr>
      </p:pic>
      <p:pic>
        <p:nvPicPr>
          <p:cNvPr id="8" name="Picture 7">
            <a:extLst>
              <a:ext uri="{FF2B5EF4-FFF2-40B4-BE49-F238E27FC236}">
                <a16:creationId xmlns:a16="http://schemas.microsoft.com/office/drawing/2014/main" id="{855924B1-8077-FD71-74B7-D210334BA159}"/>
              </a:ext>
            </a:extLst>
          </p:cNvPr>
          <p:cNvPicPr>
            <a:picLocks noChangeAspect="1"/>
          </p:cNvPicPr>
          <p:nvPr/>
        </p:nvPicPr>
        <p:blipFill>
          <a:blip r:embed="rId3"/>
          <a:stretch>
            <a:fillRect/>
          </a:stretch>
        </p:blipFill>
        <p:spPr>
          <a:xfrm>
            <a:off x="3554713" y="3556519"/>
            <a:ext cx="4020111" cy="2534004"/>
          </a:xfrm>
          <a:prstGeom prst="rect">
            <a:avLst/>
          </a:prstGeom>
        </p:spPr>
      </p:pic>
      <p:pic>
        <p:nvPicPr>
          <p:cNvPr id="10" name="Picture 9">
            <a:extLst>
              <a:ext uri="{FF2B5EF4-FFF2-40B4-BE49-F238E27FC236}">
                <a16:creationId xmlns:a16="http://schemas.microsoft.com/office/drawing/2014/main" id="{4F5FD1B2-F771-C79B-86AC-0010513B1F2B}"/>
              </a:ext>
            </a:extLst>
          </p:cNvPr>
          <p:cNvPicPr>
            <a:picLocks noChangeAspect="1"/>
          </p:cNvPicPr>
          <p:nvPr/>
        </p:nvPicPr>
        <p:blipFill>
          <a:blip r:embed="rId4"/>
          <a:stretch>
            <a:fillRect/>
          </a:stretch>
        </p:blipFill>
        <p:spPr>
          <a:xfrm>
            <a:off x="551284" y="2034365"/>
            <a:ext cx="4242647" cy="2028079"/>
          </a:xfrm>
          <a:prstGeom prst="rect">
            <a:avLst/>
          </a:prstGeom>
        </p:spPr>
      </p:pic>
      <p:sp>
        <p:nvSpPr>
          <p:cNvPr id="27" name="TextBox 26">
            <a:extLst>
              <a:ext uri="{FF2B5EF4-FFF2-40B4-BE49-F238E27FC236}">
                <a16:creationId xmlns:a16="http://schemas.microsoft.com/office/drawing/2014/main" id="{7BBDA8AE-33D9-0581-428E-C7BCA81EE43E}"/>
              </a:ext>
            </a:extLst>
          </p:cNvPr>
          <p:cNvSpPr txBox="1"/>
          <p:nvPr/>
        </p:nvSpPr>
        <p:spPr>
          <a:xfrm>
            <a:off x="4839250" y="2341854"/>
            <a:ext cx="1451038" cy="923330"/>
          </a:xfrm>
          <a:prstGeom prst="rect">
            <a:avLst/>
          </a:prstGeom>
          <a:noFill/>
        </p:spPr>
        <p:txBody>
          <a:bodyPr wrap="none">
            <a:spAutoFit/>
          </a:bodyPr>
          <a:lstStyle/>
          <a:p>
            <a:pPr>
              <a:defRPr b="1"/>
            </a:pPr>
            <a:r>
              <a:t>Horizontaux </a:t>
            </a:r>
          </a:p>
          <a:p>
            <a:pPr>
              <a:defRPr b="1"/>
            </a:pPr>
            <a:r>
              <a:t>Géométrie</a:t>
            </a:r>
            <a:endParaRPr b="1"/>
          </a:p>
          <a:p>
            <a:pPr>
              <a:defRPr b="1"/>
            </a:pPr>
            <a:r>
              <a:t>Référence</a:t>
            </a:r>
            <a:endParaRPr b="1"/>
          </a:p>
        </p:txBody>
      </p:sp>
      <p:sp>
        <p:nvSpPr>
          <p:cNvPr id="3" name="Text Placeholder 2">
            <a:extLst>
              <a:ext uri="{FF2B5EF4-FFF2-40B4-BE49-F238E27FC236}">
                <a16:creationId xmlns:a16="http://schemas.microsoft.com/office/drawing/2014/main" id="{EA30E6AA-E53F-4AC1-8C20-0BED50279287}"/>
              </a:ext>
            </a:extLst>
          </p:cNvPr>
          <p:cNvSpPr>
            <a:spLocks noGrp="1"/>
          </p:cNvSpPr>
          <p:nvPr>
            <p:ph type="body" sz="quarter" idx="10"/>
          </p:nvPr>
        </p:nvSpPr>
        <p:spPr>
          <a:xfrm>
            <a:off x="840638" y="1732985"/>
            <a:ext cx="8426450" cy="528638"/>
          </a:xfrm>
        </p:spPr>
        <p:txBody>
          <a:bodyPr/>
          <a:lstStyle/>
          <a:p>
            <a:r>
              <a:rPr dirty="0"/>
              <a:t>... </a:t>
            </a:r>
            <a:r>
              <a:rPr dirty="0" err="1"/>
              <a:t>modèle</a:t>
            </a:r>
            <a:r>
              <a:rPr dirty="0"/>
              <a:t> </a:t>
            </a:r>
            <a:r>
              <a:rPr dirty="0" err="1"/>
              <a:t>détaillé</a:t>
            </a:r>
            <a:endParaRPr dirty="0"/>
          </a:p>
        </p:txBody>
      </p:sp>
    </p:spTree>
    <p:extLst>
      <p:ext uri="{BB962C8B-B14F-4D97-AF65-F5344CB8AC3E}">
        <p14:creationId xmlns:p14="http://schemas.microsoft.com/office/powerpoint/2010/main" val="417941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60C5-EF78-2D6C-D363-219C2FFCB9E9}"/>
              </a:ext>
            </a:extLst>
          </p:cNvPr>
          <p:cNvSpPr>
            <a:spLocks noGrp="1"/>
          </p:cNvSpPr>
          <p:nvPr>
            <p:ph type="title"/>
          </p:nvPr>
        </p:nvSpPr>
        <p:spPr/>
        <p:txBody>
          <a:bodyPr>
            <a:normAutofit fontScale="90000"/>
          </a:bodyPr>
          <a:lstStyle/>
          <a:p>
            <a:r>
              <a:t>De 2D à 3D...</a:t>
            </a:r>
          </a:p>
        </p:txBody>
      </p:sp>
      <p:sp>
        <p:nvSpPr>
          <p:cNvPr id="3" name="Text Placeholder 2">
            <a:extLst>
              <a:ext uri="{FF2B5EF4-FFF2-40B4-BE49-F238E27FC236}">
                <a16:creationId xmlns:a16="http://schemas.microsoft.com/office/drawing/2014/main" id="{FAA7E767-5169-0DB6-78E4-F58740B0BAA0}"/>
              </a:ext>
            </a:extLst>
          </p:cNvPr>
          <p:cNvSpPr>
            <a:spLocks noGrp="1"/>
          </p:cNvSpPr>
          <p:nvPr>
            <p:ph type="body" sz="quarter" idx="10"/>
          </p:nvPr>
        </p:nvSpPr>
        <p:spPr/>
        <p:txBody>
          <a:bodyPr/>
          <a:lstStyle/>
          <a:p>
            <a:r>
              <a:t>... En utilisant des empreintes</a:t>
            </a:r>
          </a:p>
        </p:txBody>
      </p:sp>
      <p:sp>
        <p:nvSpPr>
          <p:cNvPr id="4" name="Text Placeholder 3">
            <a:extLst>
              <a:ext uri="{FF2B5EF4-FFF2-40B4-BE49-F238E27FC236}">
                <a16:creationId xmlns:a16="http://schemas.microsoft.com/office/drawing/2014/main" id="{C50CBD78-A0F7-007E-BB4A-F879691BAAD6}"/>
              </a:ext>
            </a:extLst>
          </p:cNvPr>
          <p:cNvSpPr>
            <a:spLocks noGrp="1"/>
          </p:cNvSpPr>
          <p:nvPr>
            <p:ph type="body" sz="quarter" idx="11"/>
          </p:nvPr>
        </p:nvSpPr>
        <p:spPr/>
        <p:txBody>
          <a:bodyPr/>
          <a:lstStyle/>
          <a:p>
            <a:endParaRPr/>
          </a:p>
        </p:txBody>
      </p:sp>
      <p:pic>
        <p:nvPicPr>
          <p:cNvPr id="6" name="Picture 5">
            <a:extLst>
              <a:ext uri="{FF2B5EF4-FFF2-40B4-BE49-F238E27FC236}">
                <a16:creationId xmlns:a16="http://schemas.microsoft.com/office/drawing/2014/main" id="{CB401DAB-94AE-BF0F-E0E8-373EDB75F4F4}"/>
              </a:ext>
            </a:extLst>
          </p:cNvPr>
          <p:cNvPicPr>
            <a:picLocks noChangeAspect="1"/>
          </p:cNvPicPr>
          <p:nvPr/>
        </p:nvPicPr>
        <p:blipFill>
          <a:blip r:embed="rId2"/>
          <a:stretch>
            <a:fillRect/>
          </a:stretch>
        </p:blipFill>
        <p:spPr>
          <a:xfrm>
            <a:off x="0" y="1511193"/>
            <a:ext cx="12192000" cy="5346807"/>
          </a:xfrm>
          <a:prstGeom prst="rect">
            <a:avLst/>
          </a:prstGeom>
        </p:spPr>
      </p:pic>
      <p:sp>
        <p:nvSpPr>
          <p:cNvPr id="13" name="TextBox 12">
            <a:extLst>
              <a:ext uri="{FF2B5EF4-FFF2-40B4-BE49-F238E27FC236}">
                <a16:creationId xmlns:a16="http://schemas.microsoft.com/office/drawing/2014/main" id="{E33B8E5F-A313-167D-1C28-AEE14EB0068B}"/>
              </a:ext>
            </a:extLst>
          </p:cNvPr>
          <p:cNvSpPr txBox="1"/>
          <p:nvPr/>
        </p:nvSpPr>
        <p:spPr>
          <a:xfrm>
            <a:off x="6863992" y="1166368"/>
            <a:ext cx="3749744" cy="369332"/>
          </a:xfrm>
          <a:prstGeom prst="rect">
            <a:avLst/>
          </a:prstGeom>
          <a:noFill/>
        </p:spPr>
        <p:txBody>
          <a:bodyPr wrap="none">
            <a:spAutoFit/>
          </a:bodyPr>
          <a:lstStyle/>
          <a:p>
            <a:pPr>
              <a:defRPr b="1"/>
            </a:pPr>
            <a:r>
              <a:t>Carte de base à grande échelle pour la Flandre</a:t>
            </a:r>
            <a:endParaRPr b="1"/>
          </a:p>
        </p:txBody>
      </p:sp>
    </p:spTree>
    <p:extLst>
      <p:ext uri="{BB962C8B-B14F-4D97-AF65-F5344CB8AC3E}">
        <p14:creationId xmlns:p14="http://schemas.microsoft.com/office/powerpoint/2010/main" val="3332069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138CC-1D0F-0BD6-5F90-4C7372BFBF9B}"/>
              </a:ext>
            </a:extLst>
          </p:cNvPr>
          <p:cNvPicPr>
            <a:picLocks noChangeAspect="1"/>
          </p:cNvPicPr>
          <p:nvPr/>
        </p:nvPicPr>
        <p:blipFill>
          <a:blip r:embed="rId2"/>
          <a:stretch>
            <a:fillRect/>
          </a:stretch>
        </p:blipFill>
        <p:spPr>
          <a:xfrm>
            <a:off x="5625738" y="590069"/>
            <a:ext cx="5796128" cy="3220071"/>
          </a:xfrm>
          <a:prstGeom prst="rect">
            <a:avLst/>
          </a:prstGeom>
        </p:spPr>
      </p:pic>
      <p:sp>
        <p:nvSpPr>
          <p:cNvPr id="2" name="Title 1">
            <a:extLst>
              <a:ext uri="{FF2B5EF4-FFF2-40B4-BE49-F238E27FC236}">
                <a16:creationId xmlns:a16="http://schemas.microsoft.com/office/drawing/2014/main" id="{00BF4092-F7BA-8541-0FA3-2F703AD17E35}"/>
              </a:ext>
            </a:extLst>
          </p:cNvPr>
          <p:cNvSpPr>
            <a:spLocks noGrp="1"/>
          </p:cNvSpPr>
          <p:nvPr>
            <p:ph type="title"/>
          </p:nvPr>
        </p:nvSpPr>
        <p:spPr/>
        <p:txBody>
          <a:bodyPr>
            <a:normAutofit fontScale="90000"/>
          </a:bodyPr>
          <a:lstStyle/>
          <a:p>
            <a:r>
              <a:t>De 2D à 3D...</a:t>
            </a:r>
          </a:p>
        </p:txBody>
      </p:sp>
      <p:sp>
        <p:nvSpPr>
          <p:cNvPr id="3" name="Text Placeholder 2">
            <a:extLst>
              <a:ext uri="{FF2B5EF4-FFF2-40B4-BE49-F238E27FC236}">
                <a16:creationId xmlns:a16="http://schemas.microsoft.com/office/drawing/2014/main" id="{BAF9C61E-F67B-C2A9-A28C-E3FDECD12767}"/>
              </a:ext>
            </a:extLst>
          </p:cNvPr>
          <p:cNvSpPr>
            <a:spLocks noGrp="1"/>
          </p:cNvSpPr>
          <p:nvPr>
            <p:ph type="body" sz="quarter" idx="10"/>
          </p:nvPr>
        </p:nvSpPr>
        <p:spPr/>
        <p:txBody>
          <a:bodyPr/>
          <a:lstStyle/>
          <a:p>
            <a:r>
              <a:t>... également dans INSPIRE</a:t>
            </a:r>
          </a:p>
        </p:txBody>
      </p:sp>
      <p:pic>
        <p:nvPicPr>
          <p:cNvPr id="6" name="Picture 5">
            <a:extLst>
              <a:ext uri="{FF2B5EF4-FFF2-40B4-BE49-F238E27FC236}">
                <a16:creationId xmlns:a16="http://schemas.microsoft.com/office/drawing/2014/main" id="{E826797D-8F0F-8C4A-3B5A-6E222CC926EC}"/>
              </a:ext>
            </a:extLst>
          </p:cNvPr>
          <p:cNvPicPr>
            <a:picLocks noChangeAspect="1"/>
          </p:cNvPicPr>
          <p:nvPr/>
        </p:nvPicPr>
        <p:blipFill>
          <a:blip r:embed="rId3"/>
          <a:stretch>
            <a:fillRect/>
          </a:stretch>
        </p:blipFill>
        <p:spPr>
          <a:xfrm>
            <a:off x="595501" y="2329440"/>
            <a:ext cx="5096586" cy="2457793"/>
          </a:xfrm>
          <a:prstGeom prst="rect">
            <a:avLst/>
          </a:prstGeom>
        </p:spPr>
      </p:pic>
      <p:sp>
        <p:nvSpPr>
          <p:cNvPr id="7" name="Rectangle: Rounded Corners 6">
            <a:extLst>
              <a:ext uri="{FF2B5EF4-FFF2-40B4-BE49-F238E27FC236}">
                <a16:creationId xmlns:a16="http://schemas.microsoft.com/office/drawing/2014/main" id="{2B089C13-85E6-6902-208E-738C98ABD45D}"/>
              </a:ext>
            </a:extLst>
          </p:cNvPr>
          <p:cNvSpPr/>
          <p:nvPr/>
        </p:nvSpPr>
        <p:spPr>
          <a:xfrm>
            <a:off x="1097280" y="5032569"/>
            <a:ext cx="3849189" cy="879566"/>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t>Utilisation de la norme CityGML</a:t>
            </a:r>
          </a:p>
          <a:p>
            <a:pPr algn="ctr">
              <a:defRPr>
                <a:solidFill>
                  <a:schemeClr val="accent4">
                    <a:lumMod val="50000"/>
                  </a:schemeClr>
                </a:solidFill>
              </a:defRPr>
            </a:pPr>
            <a:r>
              <a:t>(Consortium géospatial ouvert)</a:t>
            </a:r>
            <a:endParaRPr>
              <a:solidFill>
                <a:schemeClr val="accent4">
                  <a:lumMod val="50000"/>
                </a:schemeClr>
              </a:solidFill>
            </a:endParaRPr>
          </a:p>
        </p:txBody>
      </p:sp>
      <p:pic>
        <p:nvPicPr>
          <p:cNvPr id="11" name="Picture 10">
            <a:extLst>
              <a:ext uri="{FF2B5EF4-FFF2-40B4-BE49-F238E27FC236}">
                <a16:creationId xmlns:a16="http://schemas.microsoft.com/office/drawing/2014/main" id="{5F4FE944-1DB2-556E-DE44-4522293F9D7C}"/>
              </a:ext>
            </a:extLst>
          </p:cNvPr>
          <p:cNvPicPr>
            <a:picLocks noChangeAspect="1"/>
          </p:cNvPicPr>
          <p:nvPr/>
        </p:nvPicPr>
        <p:blipFill>
          <a:blip r:embed="rId4"/>
          <a:stretch>
            <a:fillRect/>
          </a:stretch>
        </p:blipFill>
        <p:spPr>
          <a:xfrm>
            <a:off x="5967418" y="3940824"/>
            <a:ext cx="2199506" cy="2019342"/>
          </a:xfrm>
          <a:prstGeom prst="rect">
            <a:avLst/>
          </a:prstGeom>
        </p:spPr>
      </p:pic>
      <p:sp>
        <p:nvSpPr>
          <p:cNvPr id="12" name="TextBox 11">
            <a:extLst>
              <a:ext uri="{FF2B5EF4-FFF2-40B4-BE49-F238E27FC236}">
                <a16:creationId xmlns:a16="http://schemas.microsoft.com/office/drawing/2014/main" id="{0437B06B-EB3D-F982-D919-DD10E6D081E4}"/>
              </a:ext>
            </a:extLst>
          </p:cNvPr>
          <p:cNvSpPr txBox="1"/>
          <p:nvPr/>
        </p:nvSpPr>
        <p:spPr>
          <a:xfrm>
            <a:off x="8158546" y="4417901"/>
            <a:ext cx="2523448" cy="646331"/>
          </a:xfrm>
          <a:prstGeom prst="rect">
            <a:avLst/>
          </a:prstGeom>
          <a:noFill/>
        </p:spPr>
        <p:txBody>
          <a:bodyPr wrap="none">
            <a:spAutoFit/>
          </a:bodyPr>
          <a:lstStyle/>
          <a:p>
            <a:pPr>
              <a:defRPr b="1"/>
            </a:pPr>
            <a:r>
              <a:t>Intersection du terrain</a:t>
            </a:r>
            <a:endParaRPr b="1"/>
          </a:p>
          <a:p>
            <a:pPr>
              <a:defRPr b="1"/>
            </a:pPr>
            <a:r>
              <a:t>(ligne noire)</a:t>
            </a:r>
          </a:p>
        </p:txBody>
      </p:sp>
    </p:spTree>
    <p:extLst>
      <p:ext uri="{BB962C8B-B14F-4D97-AF65-F5344CB8AC3E}">
        <p14:creationId xmlns:p14="http://schemas.microsoft.com/office/powerpoint/2010/main" val="269912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B796-A8A6-0AE1-A29F-B43FB246DF8B}"/>
              </a:ext>
            </a:extLst>
          </p:cNvPr>
          <p:cNvSpPr>
            <a:spLocks noGrp="1"/>
          </p:cNvSpPr>
          <p:nvPr>
            <p:ph type="title"/>
          </p:nvPr>
        </p:nvSpPr>
        <p:spPr/>
        <p:txBody>
          <a:bodyPr>
            <a:normAutofit fontScale="90000"/>
          </a:bodyPr>
          <a:lstStyle/>
          <a:p>
            <a:endParaRPr/>
          </a:p>
        </p:txBody>
      </p:sp>
      <p:sp>
        <p:nvSpPr>
          <p:cNvPr id="3" name="Text Placeholder 2">
            <a:extLst>
              <a:ext uri="{FF2B5EF4-FFF2-40B4-BE49-F238E27FC236}">
                <a16:creationId xmlns:a16="http://schemas.microsoft.com/office/drawing/2014/main" id="{C20F3E01-477C-6A3A-54B1-3C9499867D3C}"/>
              </a:ext>
            </a:extLst>
          </p:cNvPr>
          <p:cNvSpPr>
            <a:spLocks noGrp="1"/>
          </p:cNvSpPr>
          <p:nvPr>
            <p:ph type="body" sz="quarter" idx="10"/>
          </p:nvPr>
        </p:nvSpPr>
        <p:spPr/>
        <p:txBody>
          <a:bodyPr/>
          <a:lstStyle/>
          <a:p>
            <a:endParaRPr/>
          </a:p>
        </p:txBody>
      </p:sp>
      <p:pic>
        <p:nvPicPr>
          <p:cNvPr id="6" name="Picture 5">
            <a:extLst>
              <a:ext uri="{FF2B5EF4-FFF2-40B4-BE49-F238E27FC236}">
                <a16:creationId xmlns:a16="http://schemas.microsoft.com/office/drawing/2014/main" id="{69ED157E-5EFC-3853-87E7-F53EC4DBA505}"/>
              </a:ext>
            </a:extLst>
          </p:cNvPr>
          <p:cNvPicPr>
            <a:picLocks noChangeAspect="1"/>
          </p:cNvPicPr>
          <p:nvPr/>
        </p:nvPicPr>
        <p:blipFill>
          <a:blip r:embed="rId2"/>
          <a:stretch>
            <a:fillRect/>
          </a:stretch>
        </p:blipFill>
        <p:spPr>
          <a:xfrm>
            <a:off x="54127" y="0"/>
            <a:ext cx="12083745" cy="6858000"/>
          </a:xfrm>
          <a:prstGeom prst="rect">
            <a:avLst/>
          </a:prstGeom>
        </p:spPr>
      </p:pic>
      <p:sp>
        <p:nvSpPr>
          <p:cNvPr id="13" name="TextBox 12">
            <a:extLst>
              <a:ext uri="{FF2B5EF4-FFF2-40B4-BE49-F238E27FC236}">
                <a16:creationId xmlns:a16="http://schemas.microsoft.com/office/drawing/2014/main" id="{79363090-23D6-AA48-F867-1C2099DB1FBC}"/>
              </a:ext>
            </a:extLst>
          </p:cNvPr>
          <p:cNvSpPr txBox="1"/>
          <p:nvPr/>
        </p:nvSpPr>
        <p:spPr>
          <a:xfrm>
            <a:off x="207290" y="3717575"/>
            <a:ext cx="1656223" cy="646331"/>
          </a:xfrm>
          <a:prstGeom prst="rect">
            <a:avLst/>
          </a:prstGeom>
          <a:noFill/>
        </p:spPr>
        <p:txBody>
          <a:bodyPr wrap="none">
            <a:spAutoFit/>
          </a:bodyPr>
          <a:lstStyle/>
          <a:p>
            <a:pPr>
              <a:defRPr b="1"/>
            </a:pPr>
            <a:r>
              <a:rPr lang="nl-BE" dirty="0" err="1"/>
              <a:t>Key</a:t>
            </a:r>
            <a:r>
              <a:rPr lang="nl-BE" dirty="0"/>
              <a:t> </a:t>
            </a:r>
            <a:r>
              <a:rPr lang="nl-BE" dirty="0" err="1"/>
              <a:t>Markup</a:t>
            </a:r>
            <a:r>
              <a:rPr lang="nl-BE" dirty="0"/>
              <a:t> </a:t>
            </a:r>
          </a:p>
          <a:p>
            <a:pPr>
              <a:defRPr b="1"/>
            </a:pPr>
            <a:r>
              <a:rPr lang="nl-BE" dirty="0"/>
              <a:t>Language</a:t>
            </a:r>
            <a:r>
              <a:rPr dirty="0"/>
              <a:t>...</a:t>
            </a:r>
          </a:p>
        </p:txBody>
      </p:sp>
    </p:spTree>
    <p:extLst>
      <p:ext uri="{BB962C8B-B14F-4D97-AF65-F5344CB8AC3E}">
        <p14:creationId xmlns:p14="http://schemas.microsoft.com/office/powerpoint/2010/main" val="316318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BC89-C99E-F876-3249-BC96EA01288F}"/>
              </a:ext>
            </a:extLst>
          </p:cNvPr>
          <p:cNvSpPr>
            <a:spLocks noGrp="1"/>
          </p:cNvSpPr>
          <p:nvPr>
            <p:ph type="title"/>
          </p:nvPr>
        </p:nvSpPr>
        <p:spPr/>
        <p:txBody>
          <a:bodyPr>
            <a:normAutofit fontScale="90000"/>
          </a:bodyPr>
          <a:lstStyle/>
          <a:p>
            <a:r>
              <a:t>De 2D à 3D...</a:t>
            </a:r>
          </a:p>
        </p:txBody>
      </p:sp>
      <p:sp>
        <p:nvSpPr>
          <p:cNvPr id="3" name="Text Placeholder 2">
            <a:extLst>
              <a:ext uri="{FF2B5EF4-FFF2-40B4-BE49-F238E27FC236}">
                <a16:creationId xmlns:a16="http://schemas.microsoft.com/office/drawing/2014/main" id="{A5430FE4-F9D7-B70D-7D1D-A1105F61EEB5}"/>
              </a:ext>
            </a:extLst>
          </p:cNvPr>
          <p:cNvSpPr>
            <a:spLocks noGrp="1"/>
          </p:cNvSpPr>
          <p:nvPr>
            <p:ph type="body" sz="quarter" idx="10"/>
          </p:nvPr>
        </p:nvSpPr>
        <p:spPr/>
        <p:txBody>
          <a:bodyPr/>
          <a:lstStyle/>
          <a:p>
            <a:r>
              <a:t>... Vers des jumeaux numériques</a:t>
            </a:r>
          </a:p>
        </p:txBody>
      </p:sp>
      <p:sp>
        <p:nvSpPr>
          <p:cNvPr id="4" name="Text Placeholder 3">
            <a:extLst>
              <a:ext uri="{FF2B5EF4-FFF2-40B4-BE49-F238E27FC236}">
                <a16:creationId xmlns:a16="http://schemas.microsoft.com/office/drawing/2014/main" id="{3089D4DE-EB49-4903-9F31-9869756BCA55}"/>
              </a:ext>
            </a:extLst>
          </p:cNvPr>
          <p:cNvSpPr>
            <a:spLocks noGrp="1"/>
          </p:cNvSpPr>
          <p:nvPr>
            <p:ph type="body" sz="quarter" idx="11"/>
          </p:nvPr>
        </p:nvSpPr>
        <p:spPr/>
        <p:txBody>
          <a:bodyPr/>
          <a:lstStyle/>
          <a:p>
            <a:endParaRPr/>
          </a:p>
        </p:txBody>
      </p:sp>
      <p:pic>
        <p:nvPicPr>
          <p:cNvPr id="5" name="Picture 2" descr="A screenshot of a video game  Description automatically generated">
            <a:extLst>
              <a:ext uri="{FF2B5EF4-FFF2-40B4-BE49-F238E27FC236}">
                <a16:creationId xmlns:a16="http://schemas.microsoft.com/office/drawing/2014/main" id="{644C6D91-42B9-AA74-B944-DD76B7A94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B795D31B-400C-F706-8039-F29213207910}"/>
              </a:ext>
            </a:extLst>
          </p:cNvPr>
          <p:cNvSpPr/>
          <p:nvPr/>
        </p:nvSpPr>
        <p:spPr>
          <a:xfrm>
            <a:off x="691831" y="845208"/>
            <a:ext cx="4466160" cy="250768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sz="2000" b="1">
                <a:solidFill>
                  <a:schemeClr val="accent4">
                    <a:lumMod val="50000"/>
                  </a:schemeClr>
                </a:solidFill>
              </a:defRPr>
            </a:pPr>
            <a:r>
              <a:t>Exemple Plateforme Belmap- et Tygron</a:t>
            </a:r>
          </a:p>
          <a:p>
            <a:pPr algn="ctr"/>
            <a:endParaRPr sz="2000">
              <a:solidFill>
                <a:schemeClr val="accent4">
                  <a:lumMod val="50000"/>
                </a:schemeClr>
              </a:solidFill>
            </a:endParaRPr>
          </a:p>
          <a:p>
            <a:pPr algn="ctr">
              <a:defRPr sz="2000">
                <a:solidFill>
                  <a:schemeClr val="accent4">
                    <a:lumMod val="50000"/>
                  </a:schemeClr>
                </a:solidFill>
              </a:defRPr>
            </a:pPr>
            <a:r>
              <a:t>Simulation de l’impact sur le stress thermique lors de la mise en œuvre d’un nouveau bâtiment (BIM) </a:t>
            </a:r>
          </a:p>
        </p:txBody>
      </p:sp>
    </p:spTree>
    <p:extLst>
      <p:ext uri="{BB962C8B-B14F-4D97-AF65-F5344CB8AC3E}">
        <p14:creationId xmlns:p14="http://schemas.microsoft.com/office/powerpoint/2010/main" val="269126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9D08A8D7-8A8F-F4E5-3D85-F451C2A254D2}"/>
              </a:ext>
            </a:extLst>
          </p:cNvPr>
          <p:cNvSpPr>
            <a:spLocks noGrp="1"/>
          </p:cNvSpPr>
          <p:nvPr>
            <p:ph type="title"/>
          </p:nvPr>
        </p:nvSpPr>
        <p:spPr/>
        <p:txBody>
          <a:bodyPr/>
          <a:lstStyle/>
          <a:p>
            <a:pPr eaLnBrk="1" hangingPunct="1"/>
            <a:endParaRPr/>
          </a:p>
        </p:txBody>
      </p:sp>
      <p:sp>
        <p:nvSpPr>
          <p:cNvPr id="64515" name="Content Placeholder 2">
            <a:extLst>
              <a:ext uri="{FF2B5EF4-FFF2-40B4-BE49-F238E27FC236}">
                <a16:creationId xmlns:a16="http://schemas.microsoft.com/office/drawing/2014/main" id="{6E116E4E-74B6-57D8-312E-57CFDD4F99F5}"/>
              </a:ext>
            </a:extLst>
          </p:cNvPr>
          <p:cNvSpPr>
            <a:spLocks noGrp="1"/>
          </p:cNvSpPr>
          <p:nvPr>
            <p:ph idx="1"/>
          </p:nvPr>
        </p:nvSpPr>
        <p:spPr/>
        <p:txBody>
          <a:bodyPr/>
          <a:lstStyle/>
          <a:p>
            <a:pPr eaLnBrk="1" hangingPunct="1"/>
            <a:endParaRPr/>
          </a:p>
        </p:txBody>
      </p:sp>
      <p:sp>
        <p:nvSpPr>
          <p:cNvPr id="4" name="Footer Placeholder 3">
            <a:extLst>
              <a:ext uri="{FF2B5EF4-FFF2-40B4-BE49-F238E27FC236}">
                <a16:creationId xmlns:a16="http://schemas.microsoft.com/office/drawing/2014/main" id="{FB7784E1-2D77-4311-A2EC-7DD51E08337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sz="800">
                <a:ln>
                  <a:noFill/>
                </a:ln>
                <a:solidFill>
                  <a:prstClr val="black"/>
                </a:solidFill>
                <a:effectLst/>
                <a:uLnTx/>
                <a:uFillTx/>
                <a:latin typeface="Verdana"/>
                <a:cs typeface="Arial" panose="020B0604020202020204" pitchFamily="34" charset="0"/>
              </a:defRPr>
            </a:pPr>
            <a:r>
              <a:t>«Geo Digital Twin» de GIM</a:t>
            </a:r>
            <a:endParaRPr kumimoji="0" sz="800" b="0" i="0" u="none" strike="noStrike" kern="1200" cap="none" normalizeH="0" baseline="0">
              <a:ln>
                <a:noFill/>
              </a:ln>
              <a:solidFill>
                <a:prstClr val="black"/>
              </a:solidFill>
              <a:effectLst/>
              <a:uLnTx/>
              <a:uFillTx/>
              <a:latin typeface="Verdana"/>
              <a:ea typeface="+mn-ea"/>
              <a:cs typeface="Arial" panose="020B0604020202020204" pitchFamily="34" charset="0"/>
            </a:endParaRPr>
          </a:p>
        </p:txBody>
      </p:sp>
      <p:pic>
        <p:nvPicPr>
          <p:cNvPr id="64517" name="Picture 6">
            <a:extLst>
              <a:ext uri="{FF2B5EF4-FFF2-40B4-BE49-F238E27FC236}">
                <a16:creationId xmlns:a16="http://schemas.microsoft.com/office/drawing/2014/main" id="{5CDC97A7-C380-1979-5FAC-4244A4EAD9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63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hoek 7">
            <a:extLst>
              <a:ext uri="{FF2B5EF4-FFF2-40B4-BE49-F238E27FC236}">
                <a16:creationId xmlns:a16="http://schemas.microsoft.com/office/drawing/2014/main" id="{8591B5A9-0486-40F4-B225-1C21F8870F43}"/>
              </a:ext>
            </a:extLst>
          </p:cNvPr>
          <p:cNvSpPr/>
          <p:nvPr/>
        </p:nvSpPr>
        <p:spPr>
          <a:xfrm>
            <a:off x="2052638" y="5462588"/>
            <a:ext cx="7575550" cy="830262"/>
          </a:xfrm>
          <a:prstGeom prst="rect">
            <a:avLst/>
          </a:prstGeom>
          <a:solidFill>
            <a:schemeClr val="bg1"/>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b="1" kern="1200" cap="small">
                <a:ln>
                  <a:noFill/>
                </a:ln>
                <a:solidFill>
                  <a:prstClr val="black">
                    <a:lumMod val="75000"/>
                    <a:lumOff val="25000"/>
                  </a:prstClr>
                </a:solidFill>
                <a:effectLst/>
                <a:uLnTx/>
                <a:uFillTx/>
                <a:latin typeface="Verdana"/>
                <a:ea typeface="+mn-ea"/>
                <a:cs typeface="Arial" panose="020B0604020202020204" pitchFamily="34" charset="0"/>
              </a:defRPr>
            </a:pPr>
            <a:r>
              <a:t>L’impact des mesures compensatoires peut être exploré, par exemple la plantation d’arbres.</a:t>
            </a:r>
            <a:endParaRPr kumimoji="0" sz="2400" b="1" i="0" u="none" strike="noStrike" kern="1200" cap="small" normalizeH="0" baseline="0">
              <a:ln>
                <a:noFill/>
              </a:ln>
              <a:solidFill>
                <a:prstClr val="black">
                  <a:lumMod val="75000"/>
                  <a:lumOff val="25000"/>
                </a:prstClr>
              </a:solidFill>
              <a:effectLst/>
              <a:uLnTx/>
              <a:uFillTx/>
              <a:latin typeface="Verdana"/>
              <a:ea typeface="+mn-ea"/>
              <a:cs typeface="Arial" panose="020B0604020202020204" pitchFamily="34" charset="0"/>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55AC-DA1C-992C-4401-E77E218C4DE1}"/>
              </a:ext>
            </a:extLst>
          </p:cNvPr>
          <p:cNvSpPr>
            <a:spLocks noGrp="1"/>
          </p:cNvSpPr>
          <p:nvPr>
            <p:ph type="title"/>
          </p:nvPr>
        </p:nvSpPr>
        <p:spPr>
          <a:xfrm>
            <a:off x="838200" y="845208"/>
            <a:ext cx="10303276" cy="684222"/>
          </a:xfrm>
        </p:spPr>
        <p:txBody>
          <a:bodyPr>
            <a:normAutofit fontScale="90000"/>
          </a:bodyPr>
          <a:lstStyle/>
          <a:p>
            <a:r>
              <a:rPr dirty="0"/>
              <a:t>Mise </a:t>
            </a:r>
            <a:r>
              <a:rPr dirty="0" err="1"/>
              <a:t>en</a:t>
            </a:r>
            <a:r>
              <a:rPr dirty="0"/>
              <a:t> </a:t>
            </a:r>
            <a:r>
              <a:rPr dirty="0" err="1"/>
              <a:t>œuvre</a:t>
            </a:r>
            <a:r>
              <a:rPr dirty="0"/>
              <a:t> de </a:t>
            </a:r>
            <a:r>
              <a:rPr dirty="0" err="1"/>
              <a:t>nouvelles</a:t>
            </a:r>
            <a:r>
              <a:rPr dirty="0"/>
              <a:t> technologies...</a:t>
            </a:r>
          </a:p>
        </p:txBody>
      </p:sp>
      <p:sp>
        <p:nvSpPr>
          <p:cNvPr id="3" name="Text Placeholder 2">
            <a:extLst>
              <a:ext uri="{FF2B5EF4-FFF2-40B4-BE49-F238E27FC236}">
                <a16:creationId xmlns:a16="http://schemas.microsoft.com/office/drawing/2014/main" id="{8725A1D7-C9A4-1734-684C-30F0A1389466}"/>
              </a:ext>
            </a:extLst>
          </p:cNvPr>
          <p:cNvSpPr>
            <a:spLocks noGrp="1"/>
          </p:cNvSpPr>
          <p:nvPr>
            <p:ph type="body" sz="quarter" idx="10"/>
          </p:nvPr>
        </p:nvSpPr>
        <p:spPr/>
        <p:txBody>
          <a:bodyPr/>
          <a:lstStyle/>
          <a:p>
            <a:r>
              <a:t>... Combinaison CAD, SIG, télédétection (RS)</a:t>
            </a:r>
          </a:p>
        </p:txBody>
      </p:sp>
      <p:sp>
        <p:nvSpPr>
          <p:cNvPr id="5" name="Rectangle: Rounded Corners 4">
            <a:extLst>
              <a:ext uri="{FF2B5EF4-FFF2-40B4-BE49-F238E27FC236}">
                <a16:creationId xmlns:a16="http://schemas.microsoft.com/office/drawing/2014/main" id="{416204DF-8E65-976B-6B82-6BF8E6FB1EFB}"/>
              </a:ext>
            </a:extLst>
          </p:cNvPr>
          <p:cNvSpPr/>
          <p:nvPr/>
        </p:nvSpPr>
        <p:spPr>
          <a:xfrm>
            <a:off x="2272937" y="2673531"/>
            <a:ext cx="6244046" cy="2238103"/>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sz="2400">
                <a:solidFill>
                  <a:schemeClr val="accent1">
                    <a:lumMod val="75000"/>
                  </a:schemeClr>
                </a:solidFill>
              </a:defRPr>
            </a:pPr>
            <a:r>
              <a:t>Le monde architectural est également utilisé pour les outils CAD, le BIM.</a:t>
            </a:r>
          </a:p>
          <a:p>
            <a:pPr algn="ctr">
              <a:defRPr sz="2400">
                <a:solidFill>
                  <a:schemeClr val="accent1">
                    <a:lumMod val="75000"/>
                  </a:schemeClr>
                </a:solidFill>
              </a:defRPr>
            </a:pPr>
            <a:r>
              <a:t>Cela peut être combiné avec les technologies géospatiales et les technologies RS... </a:t>
            </a:r>
            <a:endParaRPr sz="2400">
              <a:solidFill>
                <a:schemeClr val="accent1">
                  <a:lumMod val="75000"/>
                </a:schemeClr>
              </a:solidFill>
            </a:endParaRPr>
          </a:p>
        </p:txBody>
      </p:sp>
    </p:spTree>
    <p:extLst>
      <p:ext uri="{BB962C8B-B14F-4D97-AF65-F5344CB8AC3E}">
        <p14:creationId xmlns:p14="http://schemas.microsoft.com/office/powerpoint/2010/main" val="69369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5151-23F2-F3FA-1B46-2C78931D985C}"/>
              </a:ext>
            </a:extLst>
          </p:cNvPr>
          <p:cNvSpPr>
            <a:spLocks noGrp="1"/>
          </p:cNvSpPr>
          <p:nvPr>
            <p:ph type="title"/>
          </p:nvPr>
        </p:nvSpPr>
        <p:spPr/>
        <p:txBody>
          <a:bodyPr>
            <a:normAutofit fontScale="90000"/>
          </a:bodyPr>
          <a:lstStyle/>
          <a:p>
            <a:r>
              <a:t>Objectifs d’apprentissage</a:t>
            </a:r>
          </a:p>
        </p:txBody>
      </p:sp>
      <p:sp>
        <p:nvSpPr>
          <p:cNvPr id="3" name="Text Placeholder 2">
            <a:extLst>
              <a:ext uri="{FF2B5EF4-FFF2-40B4-BE49-F238E27FC236}">
                <a16:creationId xmlns:a16="http://schemas.microsoft.com/office/drawing/2014/main" id="{9F729FFF-5C5F-2B05-B4D8-DF61D15DBEEC}"/>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86F6F5C2-0CA4-280D-6A69-C6795152E609}"/>
              </a:ext>
            </a:extLst>
          </p:cNvPr>
          <p:cNvSpPr>
            <a:spLocks noGrp="1"/>
          </p:cNvSpPr>
          <p:nvPr>
            <p:ph type="body" sz="quarter" idx="11"/>
          </p:nvPr>
        </p:nvSpPr>
        <p:spPr/>
        <p:txBody>
          <a:bodyPr>
            <a:normAutofit fontScale="92500"/>
          </a:bodyPr>
          <a:lstStyle/>
          <a:p>
            <a:pPr marL="514350" indent="-514350">
              <a:buFont typeface="+mj-lt"/>
              <a:buAutoNum type="arabicPeriod"/>
              <a:defRPr sz="2800"/>
            </a:pPr>
            <a:r>
              <a:t>Identifier les différents types de bâtiments et expliquer leur variabilité</a:t>
            </a:r>
            <a:endParaRPr sz="2800"/>
          </a:p>
          <a:p>
            <a:pPr marL="514350" indent="-514350">
              <a:buFont typeface="+mj-lt"/>
              <a:buAutoNum type="arabicPeriod"/>
              <a:defRPr sz="2800"/>
            </a:pPr>
            <a:r>
              <a:t>Comprendre et discuter de la manière dont les bâtiments peuvent être représentés dans un contexte géospatial</a:t>
            </a:r>
          </a:p>
          <a:p>
            <a:pPr marL="514350" indent="-514350">
              <a:buFont typeface="+mj-lt"/>
              <a:buAutoNum type="arabicPeriod"/>
              <a:defRPr sz="2800"/>
            </a:pPr>
            <a:r>
              <a:t>Reconnaître et expliquer les initiatives les plus importantes de l’UE dans le domaine des bâtiments</a:t>
            </a:r>
          </a:p>
          <a:p>
            <a:pPr marL="514350" indent="-514350">
              <a:buFont typeface="+mj-lt"/>
              <a:buAutoNum type="arabicPeriod"/>
              <a:defRPr sz="2800"/>
            </a:pPr>
            <a:r>
              <a:t>Comprendre et examiner le rôle potentiel des bâtiments dans le contexte des défis liés au changement climatique</a:t>
            </a:r>
            <a:endParaRPr sz="2800"/>
          </a:p>
        </p:txBody>
      </p:sp>
    </p:spTree>
    <p:extLst>
      <p:ext uri="{BB962C8B-B14F-4D97-AF65-F5344CB8AC3E}">
        <p14:creationId xmlns:p14="http://schemas.microsoft.com/office/powerpoint/2010/main" val="147778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t>Bâtiments et tissu urbain</a:t>
            </a:r>
            <a:endParaRPr sz="2800"/>
          </a:p>
          <a:p>
            <a:pPr marL="285750" indent="-285750">
              <a:buFont typeface="Arial" panose="020B0604020202020204" pitchFamily="34" charset="0"/>
              <a:buChar char="•"/>
            </a:pPr>
            <a:r>
              <a:t>Modélisation des bâtiments en tant qu’objets géospatiaux</a:t>
            </a:r>
            <a:endParaRPr sz="2800"/>
          </a:p>
          <a:p>
            <a:pPr marL="285750" indent="-285750">
              <a:buFont typeface="Arial" panose="020B0604020202020204" pitchFamily="34" charset="0"/>
              <a:buChar char="•"/>
              <a:defRPr>
                <a:solidFill>
                  <a:schemeClr val="accent1">
                    <a:lumMod val="75000"/>
                  </a:schemeClr>
                </a:solidFill>
              </a:defRPr>
            </a:pPr>
            <a:r>
              <a:t>Les bâtiments dans des initiatives européennes importantes</a:t>
            </a:r>
            <a:endParaRPr sz="2800">
              <a:solidFill>
                <a:schemeClr val="accent1">
                  <a:lumMod val="75000"/>
                </a:schemeClr>
              </a:solidFill>
            </a:endParaRPr>
          </a:p>
          <a:p>
            <a:pPr marL="285750" indent="-285750">
              <a:buFont typeface="Arial" panose="020B0604020202020204" pitchFamily="34" charset="0"/>
              <a:buChar char="•"/>
            </a:pPr>
            <a:r>
              <a:t>Le rôle des bâtiments dans l’ACC &amp;CCM</a:t>
            </a:r>
          </a:p>
          <a:p>
            <a:pPr marL="285750" indent="-285750">
              <a:buFont typeface="Arial" panose="020B0604020202020204" pitchFamily="34" charset="0"/>
              <a:buChar char="•"/>
            </a:pPr>
            <a:r>
              <a:t>Conclusions</a:t>
            </a:r>
            <a:endParaRPr sz="2800"/>
          </a:p>
        </p:txBody>
      </p:sp>
    </p:spTree>
    <p:extLst>
      <p:ext uri="{BB962C8B-B14F-4D97-AF65-F5344CB8AC3E}">
        <p14:creationId xmlns:p14="http://schemas.microsoft.com/office/powerpoint/2010/main" val="26458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AE48-4DA4-E66E-D5CC-3FC15A235FDC}"/>
              </a:ext>
            </a:extLst>
          </p:cNvPr>
          <p:cNvSpPr>
            <a:spLocks noGrp="1"/>
          </p:cNvSpPr>
          <p:nvPr>
            <p:ph type="title"/>
          </p:nvPr>
        </p:nvSpPr>
        <p:spPr>
          <a:xfrm>
            <a:off x="840638" y="649899"/>
            <a:ext cx="10578484" cy="684222"/>
          </a:xfrm>
        </p:spPr>
        <p:txBody>
          <a:bodyPr>
            <a:normAutofit fontScale="90000"/>
          </a:bodyPr>
          <a:lstStyle/>
          <a:p>
            <a:r>
              <a:rPr dirty="0"/>
              <a:t>Les </a:t>
            </a:r>
            <a:r>
              <a:rPr dirty="0" err="1"/>
              <a:t>bâtiments</a:t>
            </a:r>
            <a:r>
              <a:rPr dirty="0"/>
              <a:t> dans les initiatives</a:t>
            </a:r>
            <a:r>
              <a:rPr lang="en-BE" dirty="0"/>
              <a:t> </a:t>
            </a:r>
            <a:r>
              <a:rPr dirty="0" err="1"/>
              <a:t>européennes</a:t>
            </a:r>
            <a:endParaRPr dirty="0"/>
          </a:p>
        </p:txBody>
      </p:sp>
      <p:sp>
        <p:nvSpPr>
          <p:cNvPr id="3" name="Text Placeholder 2">
            <a:extLst>
              <a:ext uri="{FF2B5EF4-FFF2-40B4-BE49-F238E27FC236}">
                <a16:creationId xmlns:a16="http://schemas.microsoft.com/office/drawing/2014/main" id="{EE8130AA-23F0-2FA7-5A6C-EA7ECFBF5A70}"/>
              </a:ext>
            </a:extLst>
          </p:cNvPr>
          <p:cNvSpPr>
            <a:spLocks noGrp="1"/>
          </p:cNvSpPr>
          <p:nvPr>
            <p:ph type="body" sz="quarter" idx="10"/>
          </p:nvPr>
        </p:nvSpPr>
        <p:spPr>
          <a:xfrm>
            <a:off x="840638" y="1746316"/>
            <a:ext cx="8426450" cy="528638"/>
          </a:xfrm>
        </p:spPr>
        <p:txBody>
          <a:bodyPr/>
          <a:lstStyle/>
          <a:p>
            <a:r>
              <a:rPr dirty="0"/>
              <a:t>... bien </a:t>
            </a:r>
            <a:r>
              <a:rPr dirty="0" err="1"/>
              <a:t>sûr</a:t>
            </a:r>
            <a:r>
              <a:rPr dirty="0"/>
              <a:t>, il y </a:t>
            </a:r>
            <a:r>
              <a:rPr dirty="0" err="1"/>
              <a:t>en</a:t>
            </a:r>
            <a:r>
              <a:rPr dirty="0"/>
              <a:t> a plus</a:t>
            </a:r>
          </a:p>
        </p:txBody>
      </p:sp>
      <p:sp>
        <p:nvSpPr>
          <p:cNvPr id="4" name="Text Placeholder 3">
            <a:extLst>
              <a:ext uri="{FF2B5EF4-FFF2-40B4-BE49-F238E27FC236}">
                <a16:creationId xmlns:a16="http://schemas.microsoft.com/office/drawing/2014/main" id="{3CDEF367-5A20-0BCF-E53F-4270C55B1EF7}"/>
              </a:ext>
            </a:extLst>
          </p:cNvPr>
          <p:cNvSpPr>
            <a:spLocks noGrp="1"/>
          </p:cNvSpPr>
          <p:nvPr>
            <p:ph type="body" sz="quarter" idx="11"/>
          </p:nvPr>
        </p:nvSpPr>
        <p:spPr>
          <a:xfrm>
            <a:off x="840638" y="2342230"/>
            <a:ext cx="10506631" cy="3440428"/>
          </a:xfrm>
        </p:spPr>
        <p:txBody>
          <a:bodyPr>
            <a:normAutofit/>
          </a:bodyPr>
          <a:lstStyle/>
          <a:p>
            <a:pPr marL="342900" indent="-342900">
              <a:buFont typeface="+mj-lt"/>
              <a:buAutoNum type="arabicPeriod"/>
              <a:defRPr sz="2400"/>
            </a:pPr>
            <a:r>
              <a:t>La directive </a:t>
            </a:r>
            <a:r>
              <a:rPr b="1"/>
              <a:t>INSPIRE</a:t>
            </a:r>
            <a:r>
              <a:t> déjà mentionnée a déjà été mentionnée.</a:t>
            </a:r>
            <a:endParaRPr sz="2400"/>
          </a:p>
          <a:p>
            <a:pPr marL="914400" lvl="1" indent="-457200">
              <a:buFont typeface="Wingdings" panose="05000000000000000000" pitchFamily="2" charset="2"/>
              <a:buChar char="F"/>
              <a:defRPr sz="2000"/>
            </a:pPr>
            <a:r>
              <a:t>Met l’accent sur le partage et l’interopérabilité des données géospatiales</a:t>
            </a:r>
            <a:endParaRPr sz="2000"/>
          </a:p>
          <a:p>
            <a:pPr marL="342900" indent="-342900">
              <a:buFont typeface="+mj-lt"/>
              <a:buAutoNum type="arabicPeriod"/>
              <a:defRPr sz="2400"/>
            </a:pPr>
            <a:r>
              <a:t>La </a:t>
            </a:r>
            <a:r>
              <a:rPr b="1"/>
              <a:t>Convention des Majors</a:t>
            </a:r>
          </a:p>
          <a:p>
            <a:pPr marL="800100" lvl="1" indent="-342900">
              <a:buFont typeface="Wingdings" panose="05000000000000000000" pitchFamily="2" charset="2"/>
              <a:buChar char="F"/>
              <a:defRPr sz="2000"/>
            </a:pPr>
            <a:r>
              <a:t> Met l’accent sur les actions en matière d’énergie et de climat au niveau local</a:t>
            </a:r>
          </a:p>
          <a:p>
            <a:pPr marL="342900" indent="-342900">
              <a:buFont typeface="+mj-lt"/>
              <a:buAutoNum type="arabicPeriod"/>
              <a:defRPr sz="2400"/>
            </a:pPr>
            <a:r>
              <a:t>L’initiative du nouveau </a:t>
            </a:r>
            <a:r>
              <a:rPr b="1"/>
              <a:t>Bauhaus</a:t>
            </a:r>
            <a:r>
              <a:t> européen (nouveau Bauhaus européen)</a:t>
            </a:r>
            <a:endParaRPr sz="2400"/>
          </a:p>
          <a:p>
            <a:pPr marL="800100" lvl="1" indent="-342900">
              <a:buFont typeface="Wingdings" panose="05000000000000000000" pitchFamily="2" charset="2"/>
              <a:buChar char="F"/>
              <a:defRPr sz="2000"/>
            </a:pPr>
            <a:r>
              <a:t> Met l’accent sur la transformation de l’environnement bâti et des modes de vie (citoyens)</a:t>
            </a:r>
            <a:endParaRPr sz="2000"/>
          </a:p>
          <a:p>
            <a:pPr marL="342900" indent="-342900">
              <a:buFont typeface="+mj-lt"/>
              <a:buAutoNum type="arabicPeriod"/>
              <a:defRPr sz="2400"/>
            </a:pPr>
            <a:r>
              <a:t> Projets et réseaux Built4People</a:t>
            </a:r>
            <a:r>
              <a:rPr b="1"/>
              <a:t>(</a:t>
            </a:r>
            <a:r>
              <a:t> B4P)</a:t>
            </a:r>
            <a:endParaRPr sz="2400"/>
          </a:p>
          <a:p>
            <a:pPr marL="800100" lvl="1" indent="-342900">
              <a:buFont typeface="Wingdings" panose="05000000000000000000" pitchFamily="2" charset="2"/>
              <a:buChar char="F"/>
              <a:defRPr sz="2000"/>
            </a:pPr>
            <a:r>
              <a:t> Focusus sur des projets liés au climat, à l’énergie et à la mobilité</a:t>
            </a:r>
            <a:endParaRPr sz="2000"/>
          </a:p>
          <a:p>
            <a:pPr marL="342900" indent="-342900">
              <a:buFont typeface="+mj-lt"/>
              <a:buAutoNum type="arabicPeriod"/>
            </a:pPr>
            <a:endParaRPr sz="2400"/>
          </a:p>
        </p:txBody>
      </p:sp>
    </p:spTree>
    <p:extLst>
      <p:ext uri="{BB962C8B-B14F-4D97-AF65-F5344CB8AC3E}">
        <p14:creationId xmlns:p14="http://schemas.microsoft.com/office/powerpoint/2010/main" val="147613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t>Convention des grands producteurs</a:t>
            </a:r>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t>... plans, actions et renforcement des communautés</a:t>
            </a:r>
          </a:p>
        </p:txBody>
      </p:sp>
      <p:pic>
        <p:nvPicPr>
          <p:cNvPr id="6" name="Picture 5">
            <a:extLst>
              <a:ext uri="{FF2B5EF4-FFF2-40B4-BE49-F238E27FC236}">
                <a16:creationId xmlns:a16="http://schemas.microsoft.com/office/drawing/2014/main" id="{191E6F67-D85A-D357-9046-5A52228307B9}"/>
              </a:ext>
            </a:extLst>
          </p:cNvPr>
          <p:cNvPicPr>
            <a:picLocks noChangeAspect="1"/>
          </p:cNvPicPr>
          <p:nvPr/>
        </p:nvPicPr>
        <p:blipFill>
          <a:blip r:embed="rId2"/>
          <a:stretch>
            <a:fillRect/>
          </a:stretch>
        </p:blipFill>
        <p:spPr>
          <a:xfrm>
            <a:off x="681446" y="2283573"/>
            <a:ext cx="6895660" cy="3461960"/>
          </a:xfrm>
          <a:prstGeom prst="rect">
            <a:avLst/>
          </a:prstGeom>
        </p:spPr>
      </p:pic>
      <p:sp>
        <p:nvSpPr>
          <p:cNvPr id="7" name="Rectangle: Rounded Corners 6">
            <a:extLst>
              <a:ext uri="{FF2B5EF4-FFF2-40B4-BE49-F238E27FC236}">
                <a16:creationId xmlns:a16="http://schemas.microsoft.com/office/drawing/2014/main" id="{6529093A-881D-5288-5A4D-6127724196AE}"/>
              </a:ext>
            </a:extLst>
          </p:cNvPr>
          <p:cNvSpPr/>
          <p:nvPr/>
        </p:nvSpPr>
        <p:spPr>
          <a:xfrm>
            <a:off x="7870372" y="2379616"/>
            <a:ext cx="3640182" cy="320257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285750" indent="-285750" algn="ctr">
              <a:buFont typeface="Wingdings" panose="05000000000000000000" pitchFamily="2" charset="2"/>
              <a:buChar char="ü"/>
              <a:defRPr>
                <a:solidFill>
                  <a:schemeClr val="accent4">
                    <a:lumMod val="50000"/>
                  </a:schemeClr>
                </a:solidFill>
              </a:defRPr>
            </a:pPr>
            <a:r>
              <a:t>Réduire les émissions de GES de 55 % d’ici à 2030 </a:t>
            </a:r>
          </a:p>
          <a:p>
            <a:pPr marL="285750" indent="-285750" algn="ctr">
              <a:buFont typeface="Wingdings" panose="05000000000000000000" pitchFamily="2" charset="2"/>
              <a:buChar char="ü"/>
              <a:defRPr>
                <a:solidFill>
                  <a:schemeClr val="accent4">
                    <a:lumMod val="50000"/>
                  </a:schemeClr>
                </a:solidFill>
              </a:defRPr>
            </a:pPr>
            <a:r>
              <a:t>Renforcer la résilience </a:t>
            </a:r>
          </a:p>
          <a:p>
            <a:pPr marL="285750" indent="-285750" algn="ctr">
              <a:buFont typeface="Wingdings" panose="05000000000000000000" pitchFamily="2" charset="2"/>
              <a:buChar char="ü"/>
              <a:defRPr>
                <a:solidFill>
                  <a:schemeClr val="accent4">
                    <a:lumMod val="50000"/>
                  </a:schemeClr>
                </a:solidFill>
              </a:defRPr>
            </a:pPr>
            <a:r>
              <a:t>Réduire la précarité énergétique</a:t>
            </a:r>
          </a:p>
          <a:p>
            <a:pPr algn="ctr"/>
            <a:endParaRPr>
              <a:solidFill>
                <a:schemeClr val="accent4">
                  <a:lumMod val="50000"/>
                </a:schemeClr>
              </a:solidFill>
            </a:endParaRPr>
          </a:p>
          <a:p>
            <a:pPr algn="ctr">
              <a:defRPr b="1">
                <a:solidFill>
                  <a:schemeClr val="accent4">
                    <a:lumMod val="50000"/>
                  </a:schemeClr>
                </a:solidFill>
              </a:defRPr>
            </a:pPr>
            <a:r>
              <a:t>Exemples:</a:t>
            </a:r>
          </a:p>
          <a:p>
            <a:pPr algn="ctr">
              <a:defRPr>
                <a:solidFill>
                  <a:schemeClr val="accent4">
                    <a:lumMod val="50000"/>
                  </a:schemeClr>
                </a:solidFill>
              </a:defRPr>
            </a:pPr>
            <a:r>
              <a:t>Detox des villes</a:t>
            </a:r>
            <a:endParaRPr>
              <a:solidFill>
                <a:schemeClr val="accent4">
                  <a:lumMod val="50000"/>
                </a:schemeClr>
              </a:solidFill>
            </a:endParaRPr>
          </a:p>
          <a:p>
            <a:pPr algn="ctr">
              <a:defRPr>
                <a:solidFill>
                  <a:schemeClr val="accent4">
                    <a:lumMod val="50000"/>
                  </a:schemeClr>
                </a:solidFill>
              </a:defRPr>
            </a:pPr>
            <a:r>
              <a:t>Impression des économies d’énergie des villes</a:t>
            </a:r>
            <a:endParaRPr>
              <a:solidFill>
                <a:schemeClr val="accent4">
                  <a:lumMod val="50000"/>
                </a:schemeClr>
              </a:solidFill>
            </a:endParaRPr>
          </a:p>
        </p:txBody>
      </p:sp>
    </p:spTree>
    <p:extLst>
      <p:ext uri="{BB962C8B-B14F-4D97-AF65-F5344CB8AC3E}">
        <p14:creationId xmlns:p14="http://schemas.microsoft.com/office/powerpoint/2010/main" val="137836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t>Convention des grands producteurs</a:t>
            </a:r>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t>... plans, actions et renforcement des communautés</a:t>
            </a:r>
          </a:p>
        </p:txBody>
      </p:sp>
      <p:sp>
        <p:nvSpPr>
          <p:cNvPr id="10" name="TextBox 9">
            <a:extLst>
              <a:ext uri="{FF2B5EF4-FFF2-40B4-BE49-F238E27FC236}">
                <a16:creationId xmlns:a16="http://schemas.microsoft.com/office/drawing/2014/main" id="{B48FB6BA-362F-D4C6-650B-94D7ADBD8ACF}"/>
              </a:ext>
            </a:extLst>
          </p:cNvPr>
          <p:cNvSpPr txBox="1"/>
          <p:nvPr/>
        </p:nvSpPr>
        <p:spPr>
          <a:xfrm>
            <a:off x="9056851" y="1310598"/>
            <a:ext cx="2015295" cy="369332"/>
          </a:xfrm>
          <a:prstGeom prst="rect">
            <a:avLst/>
          </a:prstGeom>
          <a:noFill/>
        </p:spPr>
        <p:txBody>
          <a:bodyPr wrap="none">
            <a:spAutoFit/>
          </a:bodyPr>
          <a:lstStyle/>
          <a:p>
            <a:pPr>
              <a:defRPr b="1"/>
            </a:pPr>
            <a:r>
              <a:rPr dirty="0"/>
              <a:t>Detox de la </a:t>
            </a:r>
            <a:r>
              <a:rPr dirty="0" err="1"/>
              <a:t>ville</a:t>
            </a:r>
            <a:endParaRPr b="1" dirty="0"/>
          </a:p>
        </p:txBody>
      </p:sp>
      <p:pic>
        <p:nvPicPr>
          <p:cNvPr id="12" name="Picture 11">
            <a:extLst>
              <a:ext uri="{FF2B5EF4-FFF2-40B4-BE49-F238E27FC236}">
                <a16:creationId xmlns:a16="http://schemas.microsoft.com/office/drawing/2014/main" id="{3DAB92FC-7418-6333-78C8-A3F7C114EAE8}"/>
              </a:ext>
            </a:extLst>
          </p:cNvPr>
          <p:cNvPicPr>
            <a:picLocks noChangeAspect="1"/>
          </p:cNvPicPr>
          <p:nvPr/>
        </p:nvPicPr>
        <p:blipFill>
          <a:blip r:embed="rId2"/>
          <a:stretch>
            <a:fillRect/>
          </a:stretch>
        </p:blipFill>
        <p:spPr>
          <a:xfrm>
            <a:off x="0" y="2302300"/>
            <a:ext cx="12192000" cy="3542270"/>
          </a:xfrm>
          <a:prstGeom prst="rect">
            <a:avLst/>
          </a:prstGeom>
        </p:spPr>
      </p:pic>
    </p:spTree>
    <p:extLst>
      <p:ext uri="{BB962C8B-B14F-4D97-AF65-F5344CB8AC3E}">
        <p14:creationId xmlns:p14="http://schemas.microsoft.com/office/powerpoint/2010/main" val="93635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0345-7956-2B9E-B0F7-627B02F9211C}"/>
              </a:ext>
            </a:extLst>
          </p:cNvPr>
          <p:cNvSpPr>
            <a:spLocks noGrp="1"/>
          </p:cNvSpPr>
          <p:nvPr>
            <p:ph type="title"/>
          </p:nvPr>
        </p:nvSpPr>
        <p:spPr/>
        <p:txBody>
          <a:bodyPr>
            <a:normAutofit fontScale="90000"/>
          </a:bodyPr>
          <a:lstStyle/>
          <a:p>
            <a:r>
              <a:t>Nouveau Bauhaus européen</a:t>
            </a:r>
          </a:p>
        </p:txBody>
      </p:sp>
      <p:sp>
        <p:nvSpPr>
          <p:cNvPr id="3" name="Text Placeholder 2">
            <a:extLst>
              <a:ext uri="{FF2B5EF4-FFF2-40B4-BE49-F238E27FC236}">
                <a16:creationId xmlns:a16="http://schemas.microsoft.com/office/drawing/2014/main" id="{7D65EDC9-B898-FEFC-FE38-6E0DAD857D51}"/>
              </a:ext>
            </a:extLst>
          </p:cNvPr>
          <p:cNvSpPr>
            <a:spLocks noGrp="1"/>
          </p:cNvSpPr>
          <p:nvPr>
            <p:ph type="body" sz="quarter" idx="10"/>
          </p:nvPr>
        </p:nvSpPr>
        <p:spPr/>
        <p:txBody>
          <a:bodyPr/>
          <a:lstStyle/>
          <a:p>
            <a:r>
              <a:t>... Est également un style/mouvement architectural</a:t>
            </a:r>
          </a:p>
        </p:txBody>
      </p:sp>
      <p:pic>
        <p:nvPicPr>
          <p:cNvPr id="6" name="Picture 5">
            <a:extLst>
              <a:ext uri="{FF2B5EF4-FFF2-40B4-BE49-F238E27FC236}">
                <a16:creationId xmlns:a16="http://schemas.microsoft.com/office/drawing/2014/main" id="{3F04F116-B617-ED14-8C24-451EEA0B3F93}"/>
              </a:ext>
            </a:extLst>
          </p:cNvPr>
          <p:cNvPicPr>
            <a:picLocks noChangeAspect="1"/>
          </p:cNvPicPr>
          <p:nvPr/>
        </p:nvPicPr>
        <p:blipFill>
          <a:blip r:embed="rId2"/>
          <a:stretch>
            <a:fillRect/>
          </a:stretch>
        </p:blipFill>
        <p:spPr>
          <a:xfrm>
            <a:off x="556433" y="4543080"/>
            <a:ext cx="10546080" cy="1469712"/>
          </a:xfrm>
          <a:prstGeom prst="rect">
            <a:avLst/>
          </a:prstGeom>
        </p:spPr>
      </p:pic>
      <p:pic>
        <p:nvPicPr>
          <p:cNvPr id="10" name="Picture 9" descr="A collage of a building  Description automatically generated">
            <a:extLst>
              <a:ext uri="{FF2B5EF4-FFF2-40B4-BE49-F238E27FC236}">
                <a16:creationId xmlns:a16="http://schemas.microsoft.com/office/drawing/2014/main" id="{C924CBEB-37A6-CA2B-3107-14A077B88D95}"/>
              </a:ext>
            </a:extLst>
          </p:cNvPr>
          <p:cNvPicPr>
            <a:picLocks noChangeAspect="1"/>
          </p:cNvPicPr>
          <p:nvPr/>
        </p:nvPicPr>
        <p:blipFill>
          <a:blip r:embed="rId3"/>
          <a:stretch>
            <a:fillRect/>
          </a:stretch>
        </p:blipFill>
        <p:spPr>
          <a:xfrm>
            <a:off x="7635201" y="2211977"/>
            <a:ext cx="3274598" cy="2059641"/>
          </a:xfrm>
          <a:prstGeom prst="rect">
            <a:avLst/>
          </a:prstGeom>
        </p:spPr>
      </p:pic>
      <p:sp>
        <p:nvSpPr>
          <p:cNvPr id="11" name="Rectangle: Rounded Corners 10">
            <a:extLst>
              <a:ext uri="{FF2B5EF4-FFF2-40B4-BE49-F238E27FC236}">
                <a16:creationId xmlns:a16="http://schemas.microsoft.com/office/drawing/2014/main" id="{9D282B1C-51D4-AD2B-1C10-EB5BF4CCE489}"/>
              </a:ext>
            </a:extLst>
          </p:cNvPr>
          <p:cNvSpPr/>
          <p:nvPr/>
        </p:nvSpPr>
        <p:spPr>
          <a:xfrm>
            <a:off x="838200" y="2211977"/>
            <a:ext cx="6163451" cy="212920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285750" indent="-285750" algn="ctr">
              <a:buFont typeface="Wingdings" panose="05000000000000000000" pitchFamily="2" charset="2"/>
              <a:buChar char="ü"/>
              <a:defRPr>
                <a:solidFill>
                  <a:schemeClr val="accent4">
                    <a:lumMod val="50000"/>
                  </a:schemeClr>
                </a:solidFill>
              </a:defRPr>
            </a:pPr>
            <a:r>
              <a:rPr dirty="0" err="1"/>
              <a:t>durabilité</a:t>
            </a:r>
            <a:r>
              <a:rPr dirty="0"/>
              <a:t>, des </a:t>
            </a:r>
            <a:r>
              <a:rPr dirty="0" err="1"/>
              <a:t>objectifs</a:t>
            </a:r>
            <a:r>
              <a:rPr dirty="0"/>
              <a:t> </a:t>
            </a:r>
            <a:r>
              <a:rPr dirty="0" err="1"/>
              <a:t>climatiques</a:t>
            </a:r>
            <a:r>
              <a:rPr dirty="0"/>
              <a:t> à la </a:t>
            </a:r>
            <a:r>
              <a:rPr dirty="0" err="1"/>
              <a:t>circularité</a:t>
            </a:r>
            <a:r>
              <a:rPr dirty="0"/>
              <a:t>, à la pollution </a:t>
            </a:r>
            <a:r>
              <a:rPr dirty="0" err="1"/>
              <a:t>zéro</a:t>
            </a:r>
            <a:r>
              <a:rPr dirty="0"/>
              <a:t> et à la </a:t>
            </a:r>
            <a:r>
              <a:rPr dirty="0" err="1"/>
              <a:t>biodiversité</a:t>
            </a:r>
            <a:endParaRPr dirty="0"/>
          </a:p>
          <a:p>
            <a:pPr marL="285750" indent="-285750" algn="ctr">
              <a:buFont typeface="Wingdings" panose="05000000000000000000" pitchFamily="2" charset="2"/>
              <a:buChar char="ü"/>
              <a:defRPr>
                <a:solidFill>
                  <a:schemeClr val="accent4">
                    <a:lumMod val="50000"/>
                  </a:schemeClr>
                </a:solidFill>
              </a:defRPr>
            </a:pPr>
            <a:r>
              <a:rPr dirty="0" err="1"/>
              <a:t>esthétique</a:t>
            </a:r>
            <a:r>
              <a:rPr dirty="0"/>
              <a:t>, </a:t>
            </a:r>
            <a:r>
              <a:rPr dirty="0" err="1"/>
              <a:t>qualité</a:t>
            </a:r>
            <a:r>
              <a:rPr dirty="0"/>
              <a:t> de </a:t>
            </a:r>
            <a:r>
              <a:rPr dirty="0" err="1"/>
              <a:t>l’expérience</a:t>
            </a:r>
            <a:r>
              <a:rPr dirty="0"/>
              <a:t> et style au-</a:t>
            </a:r>
            <a:r>
              <a:rPr dirty="0" err="1"/>
              <a:t>delà</a:t>
            </a:r>
            <a:r>
              <a:rPr dirty="0"/>
              <a:t> de la </a:t>
            </a:r>
            <a:r>
              <a:rPr dirty="0" err="1"/>
              <a:t>fonctionnalité</a:t>
            </a:r>
            <a:endParaRPr dirty="0"/>
          </a:p>
          <a:p>
            <a:pPr marL="285750" indent="-285750" algn="ctr">
              <a:buFont typeface="Wingdings" panose="05000000000000000000" pitchFamily="2" charset="2"/>
              <a:buChar char="ü"/>
              <a:defRPr>
                <a:solidFill>
                  <a:schemeClr val="accent4">
                    <a:lumMod val="50000"/>
                  </a:schemeClr>
                </a:solidFill>
              </a:defRPr>
            </a:pPr>
            <a:r>
              <a:rPr dirty="0"/>
              <a:t>inclusion, de la </a:t>
            </a:r>
            <a:r>
              <a:rPr dirty="0" err="1"/>
              <a:t>valorisation</a:t>
            </a:r>
            <a:r>
              <a:rPr dirty="0"/>
              <a:t> de la </a:t>
            </a:r>
            <a:r>
              <a:rPr dirty="0" err="1"/>
              <a:t>diversité</a:t>
            </a:r>
            <a:r>
              <a:rPr dirty="0"/>
              <a:t> à la </a:t>
            </a:r>
            <a:r>
              <a:rPr dirty="0" err="1"/>
              <a:t>garantie</a:t>
            </a:r>
            <a:r>
              <a:rPr dirty="0"/>
              <a:t> de </a:t>
            </a:r>
            <a:r>
              <a:rPr dirty="0" err="1"/>
              <a:t>l’accessibilité</a:t>
            </a:r>
            <a:r>
              <a:rPr dirty="0"/>
              <a:t> et du </a:t>
            </a:r>
            <a:r>
              <a:rPr dirty="0" err="1"/>
              <a:t>caractère</a:t>
            </a:r>
            <a:r>
              <a:rPr dirty="0"/>
              <a:t> </a:t>
            </a:r>
            <a:r>
              <a:rPr dirty="0" err="1"/>
              <a:t>abordable</a:t>
            </a:r>
            <a:endParaRPr dirty="0"/>
          </a:p>
        </p:txBody>
      </p:sp>
    </p:spTree>
    <p:extLst>
      <p:ext uri="{BB962C8B-B14F-4D97-AF65-F5344CB8AC3E}">
        <p14:creationId xmlns:p14="http://schemas.microsoft.com/office/powerpoint/2010/main" val="223247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29ED-3C64-B392-11F6-CC8EFACBEA6F}"/>
              </a:ext>
            </a:extLst>
          </p:cNvPr>
          <p:cNvSpPr>
            <a:spLocks noGrp="1"/>
          </p:cNvSpPr>
          <p:nvPr>
            <p:ph type="title"/>
          </p:nvPr>
        </p:nvSpPr>
        <p:spPr/>
        <p:txBody>
          <a:bodyPr>
            <a:normAutofit fontScale="90000"/>
          </a:bodyPr>
          <a:lstStyle/>
          <a:p>
            <a:endParaRPr/>
          </a:p>
        </p:txBody>
      </p:sp>
      <p:sp>
        <p:nvSpPr>
          <p:cNvPr id="3" name="Text Placeholder 2">
            <a:extLst>
              <a:ext uri="{FF2B5EF4-FFF2-40B4-BE49-F238E27FC236}">
                <a16:creationId xmlns:a16="http://schemas.microsoft.com/office/drawing/2014/main" id="{2C1AEB82-5DB7-578F-F851-73D0AB67535D}"/>
              </a:ext>
            </a:extLst>
          </p:cNvPr>
          <p:cNvSpPr>
            <a:spLocks noGrp="1"/>
          </p:cNvSpPr>
          <p:nvPr>
            <p:ph type="body" sz="quarter" idx="10"/>
          </p:nvPr>
        </p:nvSpPr>
        <p:spPr/>
        <p:txBody>
          <a:bodyPr/>
          <a:lstStyle/>
          <a:p>
            <a:endParaRPr/>
          </a:p>
        </p:txBody>
      </p:sp>
      <p:pic>
        <p:nvPicPr>
          <p:cNvPr id="6" name="Picture 5">
            <a:extLst>
              <a:ext uri="{FF2B5EF4-FFF2-40B4-BE49-F238E27FC236}">
                <a16:creationId xmlns:a16="http://schemas.microsoft.com/office/drawing/2014/main" id="{BE9B193F-B50C-C41C-2E55-4B8A98F19213}"/>
              </a:ext>
            </a:extLst>
          </p:cNvPr>
          <p:cNvPicPr>
            <a:picLocks noChangeAspect="1"/>
          </p:cNvPicPr>
          <p:nvPr/>
        </p:nvPicPr>
        <p:blipFill>
          <a:blip r:embed="rId2"/>
          <a:stretch>
            <a:fillRect/>
          </a:stretch>
        </p:blipFill>
        <p:spPr>
          <a:xfrm>
            <a:off x="0" y="855586"/>
            <a:ext cx="12192000" cy="6002414"/>
          </a:xfrm>
          <a:prstGeom prst="rect">
            <a:avLst/>
          </a:prstGeom>
        </p:spPr>
      </p:pic>
      <p:sp>
        <p:nvSpPr>
          <p:cNvPr id="7" name="TextBox 6">
            <a:extLst>
              <a:ext uri="{FF2B5EF4-FFF2-40B4-BE49-F238E27FC236}">
                <a16:creationId xmlns:a16="http://schemas.microsoft.com/office/drawing/2014/main" id="{E744334C-4CC3-F6F6-BC2B-081C04CC0E03}"/>
              </a:ext>
            </a:extLst>
          </p:cNvPr>
          <p:cNvSpPr txBox="1"/>
          <p:nvPr/>
        </p:nvSpPr>
        <p:spPr>
          <a:xfrm>
            <a:off x="4587577" y="463176"/>
            <a:ext cx="1237839" cy="369332"/>
          </a:xfrm>
          <a:prstGeom prst="rect">
            <a:avLst/>
          </a:prstGeom>
          <a:noFill/>
        </p:spPr>
        <p:txBody>
          <a:bodyPr wrap="none">
            <a:spAutoFit/>
          </a:bodyPr>
          <a:lstStyle/>
          <a:p>
            <a:pPr>
              <a:defRPr b="1"/>
            </a:pPr>
            <a:r>
              <a:rPr dirty="0" err="1"/>
              <a:t>Laboratoires</a:t>
            </a:r>
            <a:r>
              <a:rPr dirty="0"/>
              <a:t> du nouveau Bauhaus </a:t>
            </a:r>
            <a:r>
              <a:rPr dirty="0" err="1"/>
              <a:t>européen</a:t>
            </a:r>
            <a:endParaRPr dirty="0"/>
          </a:p>
        </p:txBody>
      </p:sp>
    </p:spTree>
    <p:extLst>
      <p:ext uri="{BB962C8B-B14F-4D97-AF65-F5344CB8AC3E}">
        <p14:creationId xmlns:p14="http://schemas.microsoft.com/office/powerpoint/2010/main" val="372803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9FDF-5BF6-E0A3-DD8F-FA0FB961795A}"/>
              </a:ext>
            </a:extLst>
          </p:cNvPr>
          <p:cNvSpPr>
            <a:spLocks noGrp="1"/>
          </p:cNvSpPr>
          <p:nvPr>
            <p:ph type="title"/>
          </p:nvPr>
        </p:nvSpPr>
        <p:spPr/>
        <p:txBody>
          <a:bodyPr>
            <a:normAutofit fontScale="90000"/>
          </a:bodyPr>
          <a:lstStyle/>
          <a:p>
            <a:r>
              <a:t>Built4Personnes</a:t>
            </a:r>
          </a:p>
        </p:txBody>
      </p:sp>
      <p:sp>
        <p:nvSpPr>
          <p:cNvPr id="3" name="Text Placeholder 2">
            <a:extLst>
              <a:ext uri="{FF2B5EF4-FFF2-40B4-BE49-F238E27FC236}">
                <a16:creationId xmlns:a16="http://schemas.microsoft.com/office/drawing/2014/main" id="{B5F29CE3-86C1-6BD8-CED3-3A1DE862BC88}"/>
              </a:ext>
            </a:extLst>
          </p:cNvPr>
          <p:cNvSpPr>
            <a:spLocks noGrp="1"/>
          </p:cNvSpPr>
          <p:nvPr>
            <p:ph type="body" sz="quarter" idx="10"/>
          </p:nvPr>
        </p:nvSpPr>
        <p:spPr>
          <a:xfrm>
            <a:off x="840638" y="1542130"/>
            <a:ext cx="9990119" cy="528638"/>
          </a:xfrm>
        </p:spPr>
        <p:txBody>
          <a:bodyPr>
            <a:normAutofit/>
          </a:bodyPr>
          <a:lstStyle/>
          <a:p>
            <a:r>
              <a:rPr dirty="0"/>
              <a:t>... </a:t>
            </a:r>
            <a:r>
              <a:rPr dirty="0" err="1"/>
              <a:t>Partie</a:t>
            </a:r>
            <a:r>
              <a:rPr dirty="0"/>
              <a:t> du </a:t>
            </a:r>
            <a:r>
              <a:rPr dirty="0" err="1"/>
              <a:t>pôle</a:t>
            </a:r>
            <a:r>
              <a:rPr dirty="0"/>
              <a:t> 5 </a:t>
            </a:r>
            <a:r>
              <a:rPr dirty="0" err="1"/>
              <a:t>d’Horizon</a:t>
            </a:r>
            <a:r>
              <a:rPr dirty="0"/>
              <a:t> Europe (</a:t>
            </a:r>
            <a:r>
              <a:rPr dirty="0" err="1"/>
              <a:t>Climat</a:t>
            </a:r>
            <a:r>
              <a:rPr dirty="0"/>
              <a:t>, </a:t>
            </a:r>
            <a:r>
              <a:rPr dirty="0" err="1"/>
              <a:t>énergie</a:t>
            </a:r>
            <a:r>
              <a:rPr dirty="0"/>
              <a:t> et </a:t>
            </a:r>
            <a:r>
              <a:rPr dirty="0" err="1"/>
              <a:t>mobilité</a:t>
            </a:r>
            <a:r>
              <a:rPr dirty="0"/>
              <a:t>)</a:t>
            </a:r>
          </a:p>
        </p:txBody>
      </p:sp>
      <p:pic>
        <p:nvPicPr>
          <p:cNvPr id="6" name="Picture 5">
            <a:extLst>
              <a:ext uri="{FF2B5EF4-FFF2-40B4-BE49-F238E27FC236}">
                <a16:creationId xmlns:a16="http://schemas.microsoft.com/office/drawing/2014/main" id="{990D3BAD-DBFB-023B-BEEE-71751EF9DD25}"/>
              </a:ext>
            </a:extLst>
          </p:cNvPr>
          <p:cNvPicPr>
            <a:picLocks noChangeAspect="1"/>
          </p:cNvPicPr>
          <p:nvPr/>
        </p:nvPicPr>
        <p:blipFill>
          <a:blip r:embed="rId2"/>
          <a:stretch>
            <a:fillRect/>
          </a:stretch>
        </p:blipFill>
        <p:spPr>
          <a:xfrm>
            <a:off x="684801" y="2199625"/>
            <a:ext cx="10421804" cy="4658375"/>
          </a:xfrm>
          <a:prstGeom prst="rect">
            <a:avLst/>
          </a:prstGeom>
        </p:spPr>
      </p:pic>
    </p:spTree>
    <p:extLst>
      <p:ext uri="{BB962C8B-B14F-4D97-AF65-F5344CB8AC3E}">
        <p14:creationId xmlns:p14="http://schemas.microsoft.com/office/powerpoint/2010/main" val="58048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D69A-7239-0D51-535B-74CD087B861B}"/>
              </a:ext>
            </a:extLst>
          </p:cNvPr>
          <p:cNvSpPr>
            <a:spLocks noGrp="1"/>
          </p:cNvSpPr>
          <p:nvPr>
            <p:ph type="title"/>
          </p:nvPr>
        </p:nvSpPr>
        <p:spPr/>
        <p:txBody>
          <a:bodyPr>
            <a:normAutofit fontScale="90000"/>
          </a:bodyPr>
          <a:lstStyle/>
          <a:p>
            <a:r>
              <a:t>Built4Personnes</a:t>
            </a:r>
          </a:p>
        </p:txBody>
      </p:sp>
      <p:pic>
        <p:nvPicPr>
          <p:cNvPr id="6" name="Picture 5">
            <a:extLst>
              <a:ext uri="{FF2B5EF4-FFF2-40B4-BE49-F238E27FC236}">
                <a16:creationId xmlns:a16="http://schemas.microsoft.com/office/drawing/2014/main" id="{35F5655C-B9D7-224B-5DF1-0080B21914E8}"/>
              </a:ext>
            </a:extLst>
          </p:cNvPr>
          <p:cNvPicPr>
            <a:picLocks noChangeAspect="1"/>
          </p:cNvPicPr>
          <p:nvPr/>
        </p:nvPicPr>
        <p:blipFill>
          <a:blip r:embed="rId2"/>
          <a:stretch>
            <a:fillRect/>
          </a:stretch>
        </p:blipFill>
        <p:spPr>
          <a:xfrm>
            <a:off x="3438016" y="1529430"/>
            <a:ext cx="8753984" cy="5243098"/>
          </a:xfrm>
          <a:prstGeom prst="rect">
            <a:avLst/>
          </a:prstGeom>
        </p:spPr>
      </p:pic>
      <p:sp>
        <p:nvSpPr>
          <p:cNvPr id="7" name="Rectangle: Rounded Corners 6">
            <a:extLst>
              <a:ext uri="{FF2B5EF4-FFF2-40B4-BE49-F238E27FC236}">
                <a16:creationId xmlns:a16="http://schemas.microsoft.com/office/drawing/2014/main" id="{E06D4309-28D6-A5B0-B3B1-578B00786F7B}"/>
              </a:ext>
            </a:extLst>
          </p:cNvPr>
          <p:cNvSpPr/>
          <p:nvPr/>
        </p:nvSpPr>
        <p:spPr>
          <a:xfrm>
            <a:off x="470263" y="1713390"/>
            <a:ext cx="3640183" cy="459161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rPr dirty="0"/>
              <a:t>La </a:t>
            </a:r>
            <a:r>
              <a:rPr dirty="0" err="1"/>
              <a:t>plateforme</a:t>
            </a:r>
            <a:r>
              <a:rPr dirty="0"/>
              <a:t> METABUILDING </a:t>
            </a:r>
            <a:r>
              <a:rPr dirty="0" err="1"/>
              <a:t>est</a:t>
            </a:r>
            <a:r>
              <a:rPr dirty="0"/>
              <a:t> le lieu de rencontre numérique pour </a:t>
            </a:r>
            <a:r>
              <a:rPr dirty="0" err="1"/>
              <a:t>l’écosystème</a:t>
            </a:r>
            <a:r>
              <a:rPr dirty="0"/>
              <a:t> </a:t>
            </a:r>
            <a:r>
              <a:rPr dirty="0" err="1"/>
              <a:t>d’innovation</a:t>
            </a:r>
            <a:r>
              <a:rPr dirty="0"/>
              <a:t> du </a:t>
            </a:r>
            <a:r>
              <a:rPr dirty="0" err="1"/>
              <a:t>secteur</a:t>
            </a:r>
            <a:r>
              <a:rPr dirty="0"/>
              <a:t> </a:t>
            </a:r>
            <a:r>
              <a:rPr dirty="0" err="1"/>
              <a:t>européen</a:t>
            </a:r>
            <a:r>
              <a:rPr dirty="0"/>
              <a:t> de </a:t>
            </a:r>
            <a:r>
              <a:rPr dirty="0" err="1"/>
              <a:t>l’environnement</a:t>
            </a:r>
            <a:r>
              <a:rPr dirty="0"/>
              <a:t> </a:t>
            </a:r>
            <a:r>
              <a:rPr dirty="0" err="1"/>
              <a:t>bâti</a:t>
            </a:r>
            <a:r>
              <a:rPr dirty="0"/>
              <a:t>. Elle </a:t>
            </a:r>
            <a:r>
              <a:rPr dirty="0" err="1"/>
              <a:t>réunit</a:t>
            </a:r>
            <a:r>
              <a:rPr dirty="0"/>
              <a:t> des parties </a:t>
            </a:r>
            <a:r>
              <a:rPr dirty="0" err="1"/>
              <a:t>prenantes</a:t>
            </a:r>
            <a:r>
              <a:rPr dirty="0"/>
              <a:t> du </a:t>
            </a:r>
            <a:r>
              <a:rPr dirty="0" err="1"/>
              <a:t>secteur</a:t>
            </a:r>
            <a:r>
              <a:rPr dirty="0"/>
              <a:t> de la construction et des </a:t>
            </a:r>
            <a:r>
              <a:rPr dirty="0" err="1"/>
              <a:t>secteurs</a:t>
            </a:r>
            <a:r>
              <a:rPr dirty="0"/>
              <a:t> </a:t>
            </a:r>
            <a:r>
              <a:rPr dirty="0" err="1"/>
              <a:t>industriels</a:t>
            </a:r>
            <a:r>
              <a:rPr dirty="0"/>
              <a:t> </a:t>
            </a:r>
            <a:r>
              <a:rPr dirty="0" err="1"/>
              <a:t>émergents</a:t>
            </a:r>
            <a:r>
              <a:rPr dirty="0"/>
              <a:t> </a:t>
            </a:r>
            <a:r>
              <a:rPr dirty="0" err="1"/>
              <a:t>tels</a:t>
            </a:r>
            <a:r>
              <a:rPr dirty="0"/>
              <a:t> que le </a:t>
            </a:r>
            <a:r>
              <a:rPr dirty="0" err="1"/>
              <a:t>recyclage</a:t>
            </a:r>
            <a:r>
              <a:rPr dirty="0"/>
              <a:t>, </a:t>
            </a:r>
            <a:r>
              <a:rPr dirty="0" err="1"/>
              <a:t>l’économie</a:t>
            </a:r>
            <a:r>
              <a:rPr dirty="0"/>
              <a:t> </a:t>
            </a:r>
            <a:r>
              <a:rPr dirty="0" err="1"/>
              <a:t>circulaire</a:t>
            </a:r>
            <a:r>
              <a:rPr dirty="0"/>
              <a:t>, la fabrication additive, les solutions </a:t>
            </a:r>
            <a:r>
              <a:rPr dirty="0" err="1"/>
              <a:t>fondées</a:t>
            </a:r>
            <a:r>
              <a:rPr dirty="0"/>
              <a:t> sur la nature et </a:t>
            </a:r>
            <a:r>
              <a:rPr dirty="0" err="1"/>
              <a:t>l’industrie</a:t>
            </a:r>
            <a:r>
              <a:rPr dirty="0"/>
              <a:t> numérique. </a:t>
            </a:r>
          </a:p>
        </p:txBody>
      </p:sp>
    </p:spTree>
    <p:extLst>
      <p:ext uri="{BB962C8B-B14F-4D97-AF65-F5344CB8AC3E}">
        <p14:creationId xmlns:p14="http://schemas.microsoft.com/office/powerpoint/2010/main" val="274466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defRPr sz="2800"/>
            </a:pPr>
            <a:r>
              <a:t>Bâtiments et tissu urbain</a:t>
            </a:r>
            <a:endParaRPr sz="2800"/>
          </a:p>
          <a:p>
            <a:pPr marL="285750" indent="-285750">
              <a:buFont typeface="Arial" panose="020B0604020202020204" pitchFamily="34" charset="0"/>
              <a:buChar char="•"/>
              <a:defRPr sz="2800"/>
            </a:pPr>
            <a:r>
              <a:t>Modélisation des bâtiments en tant qu’objets géospatiaux</a:t>
            </a:r>
            <a:endParaRPr sz="2800"/>
          </a:p>
          <a:p>
            <a:pPr marL="285750" indent="-285750">
              <a:buFont typeface="Arial" panose="020B0604020202020204" pitchFamily="34" charset="0"/>
              <a:buChar char="•"/>
              <a:defRPr sz="2800"/>
            </a:pPr>
            <a:r>
              <a:t>Les bâtiments dans des initiatives européennes importantes</a:t>
            </a:r>
            <a:endParaRPr sz="2800"/>
          </a:p>
          <a:p>
            <a:pPr marL="285750" indent="-285750">
              <a:buFont typeface="Arial" panose="020B0604020202020204" pitchFamily="34" charset="0"/>
              <a:buChar char="•"/>
              <a:defRPr sz="2800">
                <a:solidFill>
                  <a:srgbClr val="C00000"/>
                </a:solidFill>
              </a:defRPr>
            </a:pPr>
            <a:r>
              <a:t>Le rôle des bâtiments dans l’ACC &amp;CCM</a:t>
            </a:r>
          </a:p>
          <a:p>
            <a:pPr marL="285750" indent="-285750">
              <a:buFont typeface="Arial" panose="020B0604020202020204" pitchFamily="34" charset="0"/>
              <a:buChar char="•"/>
              <a:defRPr sz="2800"/>
            </a:pPr>
            <a:r>
              <a:t>Conclusions</a:t>
            </a:r>
            <a:endParaRPr sz="2800"/>
          </a:p>
        </p:txBody>
      </p:sp>
    </p:spTree>
    <p:extLst>
      <p:ext uri="{BB962C8B-B14F-4D97-AF65-F5344CB8AC3E}">
        <p14:creationId xmlns:p14="http://schemas.microsoft.com/office/powerpoint/2010/main" val="120430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1F4B-FA5C-34BA-F531-47A80FD211AD}"/>
              </a:ext>
            </a:extLst>
          </p:cNvPr>
          <p:cNvSpPr>
            <a:spLocks noGrp="1"/>
          </p:cNvSpPr>
          <p:nvPr>
            <p:ph type="title"/>
          </p:nvPr>
        </p:nvSpPr>
        <p:spPr/>
        <p:txBody>
          <a:bodyPr>
            <a:normAutofit fontScale="90000"/>
          </a:bodyPr>
          <a:lstStyle/>
          <a:p>
            <a:r>
              <a:rPr dirty="0" err="1"/>
              <a:t>Rôle</a:t>
            </a:r>
            <a:r>
              <a:rPr dirty="0"/>
              <a:t> des </a:t>
            </a:r>
            <a:r>
              <a:rPr dirty="0" err="1"/>
              <a:t>bâtiments</a:t>
            </a:r>
            <a:r>
              <a:rPr dirty="0"/>
              <a:t> dans </a:t>
            </a:r>
            <a:r>
              <a:rPr dirty="0" err="1"/>
              <a:t>l’ACC</a:t>
            </a:r>
            <a:r>
              <a:rPr dirty="0"/>
              <a:t> &amp;CCM</a:t>
            </a:r>
          </a:p>
        </p:txBody>
      </p:sp>
      <p:sp>
        <p:nvSpPr>
          <p:cNvPr id="3" name="Text Placeholder 2">
            <a:extLst>
              <a:ext uri="{FF2B5EF4-FFF2-40B4-BE49-F238E27FC236}">
                <a16:creationId xmlns:a16="http://schemas.microsoft.com/office/drawing/2014/main" id="{AE15D5A3-0393-760A-7880-5D2CA429DDA0}"/>
              </a:ext>
            </a:extLst>
          </p:cNvPr>
          <p:cNvSpPr>
            <a:spLocks noGrp="1"/>
          </p:cNvSpPr>
          <p:nvPr>
            <p:ph type="body" sz="quarter" idx="10"/>
          </p:nvPr>
        </p:nvSpPr>
        <p:spPr>
          <a:xfrm>
            <a:off x="840638" y="1542130"/>
            <a:ext cx="8791633" cy="528638"/>
          </a:xfrm>
        </p:spPr>
        <p:txBody>
          <a:bodyPr>
            <a:normAutofit fontScale="85000" lnSpcReduction="10000"/>
          </a:bodyPr>
          <a:lstStyle/>
          <a:p>
            <a:r>
              <a:rPr dirty="0"/>
              <a:t>... </a:t>
            </a:r>
            <a:r>
              <a:rPr dirty="0" err="1"/>
              <a:t>elles</a:t>
            </a:r>
            <a:r>
              <a:rPr dirty="0"/>
              <a:t> </a:t>
            </a:r>
            <a:r>
              <a:rPr dirty="0" err="1"/>
              <a:t>peuvent</a:t>
            </a:r>
            <a:r>
              <a:rPr dirty="0"/>
              <a:t> </a:t>
            </a:r>
            <a:r>
              <a:rPr dirty="0" err="1"/>
              <a:t>avoir</a:t>
            </a:r>
            <a:r>
              <a:rPr dirty="0"/>
              <a:t> </a:t>
            </a:r>
            <a:r>
              <a:rPr dirty="0" err="1"/>
              <a:t>une</a:t>
            </a:r>
            <a:r>
              <a:rPr dirty="0"/>
              <a:t> incidence </a:t>
            </a:r>
            <a:r>
              <a:rPr dirty="0" err="1"/>
              <a:t>négative</a:t>
            </a:r>
            <a:r>
              <a:rPr dirty="0"/>
              <a:t> </a:t>
            </a:r>
            <a:r>
              <a:rPr dirty="0" err="1"/>
              <a:t>ou</a:t>
            </a:r>
            <a:r>
              <a:rPr dirty="0"/>
              <a:t> positive sur le CC</a:t>
            </a:r>
          </a:p>
        </p:txBody>
      </p:sp>
      <p:pic>
        <p:nvPicPr>
          <p:cNvPr id="6" name="Picture 5" descr="A black building with windows and a car parked in front of it  Description automatically generated">
            <a:extLst>
              <a:ext uri="{FF2B5EF4-FFF2-40B4-BE49-F238E27FC236}">
                <a16:creationId xmlns:a16="http://schemas.microsoft.com/office/drawing/2014/main" id="{874C5FE2-059C-CB27-88F6-E43D66CD65D9}"/>
              </a:ext>
            </a:extLst>
          </p:cNvPr>
          <p:cNvPicPr>
            <a:picLocks noChangeAspect="1"/>
          </p:cNvPicPr>
          <p:nvPr/>
        </p:nvPicPr>
        <p:blipFill>
          <a:blip r:embed="rId2"/>
          <a:stretch>
            <a:fillRect/>
          </a:stretch>
        </p:blipFill>
        <p:spPr>
          <a:xfrm>
            <a:off x="9820160" y="999205"/>
            <a:ext cx="2143125" cy="2143125"/>
          </a:xfrm>
          <a:prstGeom prst="rect">
            <a:avLst/>
          </a:prstGeom>
        </p:spPr>
      </p:pic>
      <p:pic>
        <p:nvPicPr>
          <p:cNvPr id="8" name="Picture 7" descr="A brick building with a bicycle parked in front of it with Edgar Allan Poe House and Museum in the background  Description automatically generated">
            <a:extLst>
              <a:ext uri="{FF2B5EF4-FFF2-40B4-BE49-F238E27FC236}">
                <a16:creationId xmlns:a16="http://schemas.microsoft.com/office/drawing/2014/main" id="{37C78A87-04D5-943C-840F-2B53E88498FE}"/>
              </a:ext>
            </a:extLst>
          </p:cNvPr>
          <p:cNvPicPr>
            <a:picLocks noChangeAspect="1"/>
          </p:cNvPicPr>
          <p:nvPr/>
        </p:nvPicPr>
        <p:blipFill>
          <a:blip r:embed="rId3"/>
          <a:stretch>
            <a:fillRect/>
          </a:stretch>
        </p:blipFill>
        <p:spPr>
          <a:xfrm>
            <a:off x="6723017" y="2933062"/>
            <a:ext cx="1951401" cy="2932433"/>
          </a:xfrm>
          <a:prstGeom prst="rect">
            <a:avLst/>
          </a:prstGeom>
        </p:spPr>
      </p:pic>
      <p:pic>
        <p:nvPicPr>
          <p:cNvPr id="10" name="Picture 9" descr="A brick wall and ceiling  Description automatically generated">
            <a:extLst>
              <a:ext uri="{FF2B5EF4-FFF2-40B4-BE49-F238E27FC236}">
                <a16:creationId xmlns:a16="http://schemas.microsoft.com/office/drawing/2014/main" id="{337213DA-1D23-68EE-BE35-050AB5E89FE7}"/>
              </a:ext>
            </a:extLst>
          </p:cNvPr>
          <p:cNvPicPr>
            <a:picLocks noChangeAspect="1"/>
          </p:cNvPicPr>
          <p:nvPr/>
        </p:nvPicPr>
        <p:blipFill>
          <a:blip r:embed="rId4"/>
          <a:stretch>
            <a:fillRect/>
          </a:stretch>
        </p:blipFill>
        <p:spPr>
          <a:xfrm>
            <a:off x="3640848" y="2194918"/>
            <a:ext cx="2591500" cy="1941124"/>
          </a:xfrm>
          <a:prstGeom prst="rect">
            <a:avLst/>
          </a:prstGeom>
        </p:spPr>
      </p:pic>
      <p:pic>
        <p:nvPicPr>
          <p:cNvPr id="12" name="Picture 11" descr="A pile of windows stacked on top of each other  Description automatically generated">
            <a:extLst>
              <a:ext uri="{FF2B5EF4-FFF2-40B4-BE49-F238E27FC236}">
                <a16:creationId xmlns:a16="http://schemas.microsoft.com/office/drawing/2014/main" id="{2577F806-C5BF-E6E9-C59B-045F54CEE0E6}"/>
              </a:ext>
            </a:extLst>
          </p:cNvPr>
          <p:cNvPicPr>
            <a:picLocks noChangeAspect="1"/>
          </p:cNvPicPr>
          <p:nvPr/>
        </p:nvPicPr>
        <p:blipFill>
          <a:blip r:embed="rId5"/>
          <a:stretch>
            <a:fillRect/>
          </a:stretch>
        </p:blipFill>
        <p:spPr>
          <a:xfrm>
            <a:off x="647381" y="4112895"/>
            <a:ext cx="2609850" cy="1752600"/>
          </a:xfrm>
          <a:prstGeom prst="rect">
            <a:avLst/>
          </a:prstGeom>
        </p:spPr>
      </p:pic>
      <p:pic>
        <p:nvPicPr>
          <p:cNvPr id="14" name="Picture 13" descr="A driveway with a planter and a car parked in the background  Description automatically generated with medium confidence">
            <a:extLst>
              <a:ext uri="{FF2B5EF4-FFF2-40B4-BE49-F238E27FC236}">
                <a16:creationId xmlns:a16="http://schemas.microsoft.com/office/drawing/2014/main" id="{51778258-927F-AEA9-A3BE-50EF749A6688}"/>
              </a:ext>
            </a:extLst>
          </p:cNvPr>
          <p:cNvPicPr>
            <a:picLocks noChangeAspect="1"/>
          </p:cNvPicPr>
          <p:nvPr/>
        </p:nvPicPr>
        <p:blipFill>
          <a:blip r:embed="rId6"/>
          <a:stretch>
            <a:fillRect/>
          </a:stretch>
        </p:blipFill>
        <p:spPr>
          <a:xfrm>
            <a:off x="9267999" y="3211881"/>
            <a:ext cx="1847850" cy="2466975"/>
          </a:xfrm>
          <a:prstGeom prst="rect">
            <a:avLst/>
          </a:prstGeom>
        </p:spPr>
      </p:pic>
      <p:sp>
        <p:nvSpPr>
          <p:cNvPr id="15" name="Rectangle: Rounded Corners 14">
            <a:extLst>
              <a:ext uri="{FF2B5EF4-FFF2-40B4-BE49-F238E27FC236}">
                <a16:creationId xmlns:a16="http://schemas.microsoft.com/office/drawing/2014/main" id="{3BF1A977-0F74-84CB-6019-283E116A88AF}"/>
              </a:ext>
            </a:extLst>
          </p:cNvPr>
          <p:cNvSpPr/>
          <p:nvPr/>
        </p:nvSpPr>
        <p:spPr>
          <a:xfrm>
            <a:off x="670460" y="2491610"/>
            <a:ext cx="2609849" cy="149313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rPr dirty="0"/>
              <a:t>En Belgique, 22 % du CO2 </a:t>
            </a:r>
            <a:r>
              <a:rPr dirty="0" err="1"/>
              <a:t>est</a:t>
            </a:r>
            <a:r>
              <a:rPr dirty="0"/>
              <a:t> </a:t>
            </a:r>
            <a:r>
              <a:rPr dirty="0" err="1"/>
              <a:t>émis</a:t>
            </a:r>
            <a:r>
              <a:rPr dirty="0"/>
              <a:t> par les </a:t>
            </a:r>
            <a:r>
              <a:rPr dirty="0" err="1"/>
              <a:t>maisons</a:t>
            </a:r>
            <a:r>
              <a:rPr dirty="0"/>
              <a:t>, 8 % par les </a:t>
            </a:r>
            <a:r>
              <a:rPr dirty="0" err="1"/>
              <a:t>autres</a:t>
            </a:r>
            <a:r>
              <a:rPr dirty="0"/>
              <a:t> </a:t>
            </a:r>
            <a:r>
              <a:rPr dirty="0" err="1"/>
              <a:t>bâtiments</a:t>
            </a:r>
            <a:r>
              <a:rPr dirty="0"/>
              <a:t>.</a:t>
            </a:r>
            <a:endParaRPr dirty="0">
              <a:solidFill>
                <a:schemeClr val="accent4">
                  <a:lumMod val="50000"/>
                </a:schemeClr>
              </a:solidFill>
            </a:endParaRPr>
          </a:p>
        </p:txBody>
      </p:sp>
      <p:sp>
        <p:nvSpPr>
          <p:cNvPr id="16" name="TextBox 15">
            <a:extLst>
              <a:ext uri="{FF2B5EF4-FFF2-40B4-BE49-F238E27FC236}">
                <a16:creationId xmlns:a16="http://schemas.microsoft.com/office/drawing/2014/main" id="{DCFC3B28-8A4C-057F-8111-5330DA241D22}"/>
              </a:ext>
            </a:extLst>
          </p:cNvPr>
          <p:cNvSpPr txBox="1"/>
          <p:nvPr/>
        </p:nvSpPr>
        <p:spPr>
          <a:xfrm>
            <a:off x="9880949" y="2868732"/>
            <a:ext cx="1686680" cy="369332"/>
          </a:xfrm>
          <a:prstGeom prst="rect">
            <a:avLst/>
          </a:prstGeom>
          <a:noFill/>
        </p:spPr>
        <p:txBody>
          <a:bodyPr wrap="none">
            <a:spAutoFit/>
          </a:bodyPr>
          <a:lstStyle/>
          <a:p>
            <a:pPr>
              <a:defRPr b="1"/>
            </a:pPr>
            <a:r>
              <a:rPr dirty="0"/>
              <a:t>Couleurs </a:t>
            </a:r>
            <a:r>
              <a:rPr dirty="0" err="1"/>
              <a:t>foncées</a:t>
            </a:r>
            <a:endParaRPr b="1" dirty="0"/>
          </a:p>
        </p:txBody>
      </p:sp>
      <p:pic>
        <p:nvPicPr>
          <p:cNvPr id="18" name="Picture 17" descr="A building with a tower in the background  Description automatically generated">
            <a:extLst>
              <a:ext uri="{FF2B5EF4-FFF2-40B4-BE49-F238E27FC236}">
                <a16:creationId xmlns:a16="http://schemas.microsoft.com/office/drawing/2014/main" id="{AF78FA90-7685-5D9D-6F42-11FDC1E9C587}"/>
              </a:ext>
            </a:extLst>
          </p:cNvPr>
          <p:cNvPicPr>
            <a:picLocks noChangeAspect="1"/>
          </p:cNvPicPr>
          <p:nvPr/>
        </p:nvPicPr>
        <p:blipFill>
          <a:blip r:embed="rId7"/>
          <a:stretch>
            <a:fillRect/>
          </a:stretch>
        </p:blipFill>
        <p:spPr>
          <a:xfrm>
            <a:off x="3640848" y="4213997"/>
            <a:ext cx="2914650" cy="1571625"/>
          </a:xfrm>
          <a:prstGeom prst="rect">
            <a:avLst/>
          </a:prstGeom>
        </p:spPr>
      </p:pic>
      <p:sp>
        <p:nvSpPr>
          <p:cNvPr id="19" name="TextBox 18">
            <a:extLst>
              <a:ext uri="{FF2B5EF4-FFF2-40B4-BE49-F238E27FC236}">
                <a16:creationId xmlns:a16="http://schemas.microsoft.com/office/drawing/2014/main" id="{0D5DBAFD-6A0E-8D86-113B-4344EBD702FA}"/>
              </a:ext>
            </a:extLst>
          </p:cNvPr>
          <p:cNvSpPr txBox="1"/>
          <p:nvPr/>
        </p:nvSpPr>
        <p:spPr>
          <a:xfrm>
            <a:off x="9267089" y="5716352"/>
            <a:ext cx="1976823" cy="369332"/>
          </a:xfrm>
          <a:prstGeom prst="rect">
            <a:avLst/>
          </a:prstGeom>
          <a:noFill/>
        </p:spPr>
        <p:txBody>
          <a:bodyPr wrap="none">
            <a:spAutoFit/>
          </a:bodyPr>
          <a:lstStyle/>
          <a:p>
            <a:pPr>
              <a:defRPr b="1"/>
            </a:pPr>
            <a:r>
              <a:t>Jardins pavés</a:t>
            </a:r>
            <a:endParaRPr b="1"/>
          </a:p>
        </p:txBody>
      </p:sp>
      <p:sp>
        <p:nvSpPr>
          <p:cNvPr id="20" name="TextBox 19">
            <a:extLst>
              <a:ext uri="{FF2B5EF4-FFF2-40B4-BE49-F238E27FC236}">
                <a16:creationId xmlns:a16="http://schemas.microsoft.com/office/drawing/2014/main" id="{CB334B65-DC4D-7342-D81E-6DDAEFA2A540}"/>
              </a:ext>
            </a:extLst>
          </p:cNvPr>
          <p:cNvSpPr txBox="1"/>
          <p:nvPr/>
        </p:nvSpPr>
        <p:spPr>
          <a:xfrm>
            <a:off x="7444094" y="2563730"/>
            <a:ext cx="1260281" cy="369332"/>
          </a:xfrm>
          <a:prstGeom prst="rect">
            <a:avLst/>
          </a:prstGeom>
          <a:noFill/>
        </p:spPr>
        <p:txBody>
          <a:bodyPr wrap="none">
            <a:spAutoFit/>
          </a:bodyPr>
          <a:lstStyle/>
          <a:p>
            <a:pPr>
              <a:defRPr b="1"/>
            </a:pPr>
            <a:r>
              <a:rPr dirty="0" err="1"/>
              <a:t>Anciens</a:t>
            </a:r>
            <a:r>
              <a:rPr dirty="0"/>
              <a:t> </a:t>
            </a:r>
            <a:r>
              <a:rPr dirty="0" err="1"/>
              <a:t>murs</a:t>
            </a:r>
            <a:endParaRPr b="1" dirty="0"/>
          </a:p>
        </p:txBody>
      </p:sp>
      <p:sp>
        <p:nvSpPr>
          <p:cNvPr id="21" name="TextBox 20">
            <a:extLst>
              <a:ext uri="{FF2B5EF4-FFF2-40B4-BE49-F238E27FC236}">
                <a16:creationId xmlns:a16="http://schemas.microsoft.com/office/drawing/2014/main" id="{ABEBC750-E2A7-4F72-E150-B3847E7520C7}"/>
              </a:ext>
            </a:extLst>
          </p:cNvPr>
          <p:cNvSpPr txBox="1"/>
          <p:nvPr/>
        </p:nvSpPr>
        <p:spPr>
          <a:xfrm>
            <a:off x="6232348" y="2168873"/>
            <a:ext cx="2411238" cy="369332"/>
          </a:xfrm>
          <a:prstGeom prst="rect">
            <a:avLst/>
          </a:prstGeom>
          <a:noFill/>
        </p:spPr>
        <p:txBody>
          <a:bodyPr wrap="none">
            <a:spAutoFit/>
          </a:bodyPr>
          <a:lstStyle/>
          <a:p>
            <a:pPr>
              <a:defRPr b="1"/>
            </a:pPr>
            <a:r>
              <a:rPr dirty="0" err="1"/>
              <a:t>Toitures</a:t>
            </a:r>
            <a:r>
              <a:rPr dirty="0"/>
              <a:t> non </a:t>
            </a:r>
            <a:r>
              <a:rPr dirty="0" err="1"/>
              <a:t>isolées</a:t>
            </a:r>
            <a:endParaRPr b="1" dirty="0"/>
          </a:p>
        </p:txBody>
      </p:sp>
      <p:sp>
        <p:nvSpPr>
          <p:cNvPr id="22" name="TextBox 21">
            <a:extLst>
              <a:ext uri="{FF2B5EF4-FFF2-40B4-BE49-F238E27FC236}">
                <a16:creationId xmlns:a16="http://schemas.microsoft.com/office/drawing/2014/main" id="{7ABBBB8C-A027-9664-51E2-73CF7FF6159C}"/>
              </a:ext>
            </a:extLst>
          </p:cNvPr>
          <p:cNvSpPr txBox="1"/>
          <p:nvPr/>
        </p:nvSpPr>
        <p:spPr>
          <a:xfrm>
            <a:off x="3598474" y="5811834"/>
            <a:ext cx="1947969" cy="369332"/>
          </a:xfrm>
          <a:prstGeom prst="rect">
            <a:avLst/>
          </a:prstGeom>
          <a:noFill/>
        </p:spPr>
        <p:txBody>
          <a:bodyPr wrap="none">
            <a:spAutoFit/>
          </a:bodyPr>
          <a:lstStyle/>
          <a:p>
            <a:pPr>
              <a:defRPr b="1"/>
            </a:pPr>
            <a:r>
              <a:t>Carrés revêtus</a:t>
            </a:r>
          </a:p>
        </p:txBody>
      </p:sp>
      <p:sp>
        <p:nvSpPr>
          <p:cNvPr id="23" name="TextBox 22">
            <a:extLst>
              <a:ext uri="{FF2B5EF4-FFF2-40B4-BE49-F238E27FC236}">
                <a16:creationId xmlns:a16="http://schemas.microsoft.com/office/drawing/2014/main" id="{AC466854-33BE-9172-E5C9-71ABD167AEAB}"/>
              </a:ext>
            </a:extLst>
          </p:cNvPr>
          <p:cNvSpPr txBox="1"/>
          <p:nvPr/>
        </p:nvSpPr>
        <p:spPr>
          <a:xfrm>
            <a:off x="534581" y="5862331"/>
            <a:ext cx="1696298" cy="369332"/>
          </a:xfrm>
          <a:prstGeom prst="rect">
            <a:avLst/>
          </a:prstGeom>
          <a:noFill/>
        </p:spPr>
        <p:txBody>
          <a:bodyPr wrap="none">
            <a:spAutoFit/>
          </a:bodyPr>
          <a:lstStyle/>
          <a:p>
            <a:pPr>
              <a:defRPr b="1"/>
            </a:pPr>
            <a:r>
              <a:t>Anciennes fenêtres</a:t>
            </a:r>
            <a:endParaRPr b="1"/>
          </a:p>
        </p:txBody>
      </p:sp>
    </p:spTree>
    <p:extLst>
      <p:ext uri="{BB962C8B-B14F-4D97-AF65-F5344CB8AC3E}">
        <p14:creationId xmlns:p14="http://schemas.microsoft.com/office/powerpoint/2010/main" val="249235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t>Bâtiments et tissu urbain</a:t>
            </a:r>
            <a:endParaRPr sz="2800"/>
          </a:p>
          <a:p>
            <a:pPr marL="285750" indent="-285750">
              <a:buFont typeface="Arial" panose="020B0604020202020204" pitchFamily="34" charset="0"/>
              <a:buChar char="•"/>
            </a:pPr>
            <a:r>
              <a:t>Modélisation des bâtiments en tant qu’objets géospatiaux</a:t>
            </a:r>
            <a:endParaRPr sz="2800"/>
          </a:p>
          <a:p>
            <a:pPr marL="285750" indent="-285750">
              <a:buFont typeface="Arial" panose="020B0604020202020204" pitchFamily="34" charset="0"/>
              <a:buChar char="•"/>
            </a:pPr>
            <a:r>
              <a:t>Les bâtiments dans des initiatives européennes importantes</a:t>
            </a:r>
            <a:endParaRPr sz="2800"/>
          </a:p>
          <a:p>
            <a:pPr marL="285750" indent="-285750">
              <a:buFont typeface="Arial" panose="020B0604020202020204" pitchFamily="34" charset="0"/>
              <a:buChar char="•"/>
            </a:pPr>
            <a:r>
              <a:t>Le rôle des bâtiments dans l’ACC &amp;CCM</a:t>
            </a:r>
          </a:p>
          <a:p>
            <a:pPr marL="285750" indent="-285750">
              <a:buFont typeface="Arial" panose="020B0604020202020204" pitchFamily="34" charset="0"/>
              <a:buChar char="•"/>
            </a:pPr>
            <a:r>
              <a:t>Conclusions</a:t>
            </a:r>
            <a:endParaRPr sz="2800"/>
          </a:p>
        </p:txBody>
      </p:sp>
    </p:spTree>
    <p:extLst>
      <p:ext uri="{BB962C8B-B14F-4D97-AF65-F5344CB8AC3E}">
        <p14:creationId xmlns:p14="http://schemas.microsoft.com/office/powerpoint/2010/main" val="10783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121E-5F42-9333-6350-B4912B6355B7}"/>
              </a:ext>
            </a:extLst>
          </p:cNvPr>
          <p:cNvSpPr>
            <a:spLocks noGrp="1"/>
          </p:cNvSpPr>
          <p:nvPr>
            <p:ph type="title"/>
          </p:nvPr>
        </p:nvSpPr>
        <p:spPr>
          <a:xfrm>
            <a:off x="840639" y="681865"/>
            <a:ext cx="9353724" cy="684222"/>
          </a:xfrm>
        </p:spPr>
        <p:txBody>
          <a:bodyPr>
            <a:normAutofit fontScale="90000"/>
          </a:bodyPr>
          <a:lstStyle/>
          <a:p>
            <a:r>
              <a:rPr dirty="0" err="1"/>
              <a:t>Rôle</a:t>
            </a:r>
            <a:r>
              <a:rPr dirty="0"/>
              <a:t> des </a:t>
            </a:r>
            <a:r>
              <a:rPr dirty="0" err="1"/>
              <a:t>bâtiments</a:t>
            </a:r>
            <a:r>
              <a:rPr dirty="0"/>
              <a:t> dans </a:t>
            </a:r>
            <a:r>
              <a:rPr dirty="0" err="1"/>
              <a:t>l’ACC</a:t>
            </a:r>
            <a:r>
              <a:rPr dirty="0"/>
              <a:t> &amp;CCM</a:t>
            </a:r>
          </a:p>
        </p:txBody>
      </p:sp>
      <p:sp>
        <p:nvSpPr>
          <p:cNvPr id="3" name="Text Placeholder 2">
            <a:extLst>
              <a:ext uri="{FF2B5EF4-FFF2-40B4-BE49-F238E27FC236}">
                <a16:creationId xmlns:a16="http://schemas.microsoft.com/office/drawing/2014/main" id="{D54AB734-F9D0-8037-6697-44E6143E7F86}"/>
              </a:ext>
            </a:extLst>
          </p:cNvPr>
          <p:cNvSpPr>
            <a:spLocks noGrp="1"/>
          </p:cNvSpPr>
          <p:nvPr>
            <p:ph type="body" sz="quarter" idx="10"/>
          </p:nvPr>
        </p:nvSpPr>
        <p:spPr>
          <a:xfrm>
            <a:off x="5974079" y="1242363"/>
            <a:ext cx="8426450" cy="528638"/>
          </a:xfrm>
        </p:spPr>
        <p:txBody>
          <a:bodyPr/>
          <a:lstStyle/>
          <a:p>
            <a:r>
              <a:rPr dirty="0"/>
              <a:t>... </a:t>
            </a:r>
            <a:r>
              <a:rPr dirty="0" err="1"/>
              <a:t>Exemple</a:t>
            </a:r>
            <a:r>
              <a:rPr dirty="0"/>
              <a:t> de Louvain 2030</a:t>
            </a:r>
          </a:p>
        </p:txBody>
      </p:sp>
      <p:pic>
        <p:nvPicPr>
          <p:cNvPr id="6" name="Picture 5">
            <a:extLst>
              <a:ext uri="{FF2B5EF4-FFF2-40B4-BE49-F238E27FC236}">
                <a16:creationId xmlns:a16="http://schemas.microsoft.com/office/drawing/2014/main" id="{D7D25B26-6326-A205-0B29-0C8536269383}"/>
              </a:ext>
            </a:extLst>
          </p:cNvPr>
          <p:cNvPicPr>
            <a:picLocks noChangeAspect="1"/>
          </p:cNvPicPr>
          <p:nvPr/>
        </p:nvPicPr>
        <p:blipFill>
          <a:blip r:embed="rId2"/>
          <a:stretch>
            <a:fillRect/>
          </a:stretch>
        </p:blipFill>
        <p:spPr>
          <a:xfrm>
            <a:off x="5974079" y="1647276"/>
            <a:ext cx="5997453" cy="5027843"/>
          </a:xfrm>
          <a:prstGeom prst="rect">
            <a:avLst/>
          </a:prstGeom>
        </p:spPr>
      </p:pic>
      <p:sp>
        <p:nvSpPr>
          <p:cNvPr id="7" name="Rectangle: Rounded Corners 6">
            <a:extLst>
              <a:ext uri="{FF2B5EF4-FFF2-40B4-BE49-F238E27FC236}">
                <a16:creationId xmlns:a16="http://schemas.microsoft.com/office/drawing/2014/main" id="{4EB3795F-7BD1-8629-7C5F-156DB39E1F04}"/>
              </a:ext>
            </a:extLst>
          </p:cNvPr>
          <p:cNvSpPr/>
          <p:nvPr/>
        </p:nvSpPr>
        <p:spPr>
          <a:xfrm>
            <a:off x="220469" y="1242363"/>
            <a:ext cx="5600910" cy="53239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sz="2000" b="1">
                <a:solidFill>
                  <a:schemeClr val="accent4">
                    <a:lumMod val="50000"/>
                  </a:schemeClr>
                </a:solidFill>
              </a:defRPr>
            </a:pPr>
            <a:r>
              <a:rPr dirty="0" err="1"/>
              <a:t>Programmes</a:t>
            </a:r>
            <a:r>
              <a:rPr dirty="0"/>
              <a:t> </a:t>
            </a:r>
            <a:r>
              <a:rPr dirty="0" err="1"/>
              <a:t>clés</a:t>
            </a:r>
            <a:endParaRPr sz="2000" b="1" dirty="0">
              <a:solidFill>
                <a:schemeClr val="accent4">
                  <a:lumMod val="50000"/>
                </a:schemeClr>
              </a:solidFill>
            </a:endParaRPr>
          </a:p>
          <a:p>
            <a:pPr algn="ctr"/>
            <a:endParaRPr sz="2000" b="1" dirty="0">
              <a:solidFill>
                <a:schemeClr val="accent4">
                  <a:lumMod val="50000"/>
                </a:schemeClr>
              </a:solidFill>
            </a:endParaRPr>
          </a:p>
          <a:p>
            <a:pPr marL="457200" indent="-457200" algn="ctr">
              <a:buFont typeface="+mj-lt"/>
              <a:buAutoNum type="arabicPeriod"/>
              <a:defRPr>
                <a:solidFill>
                  <a:schemeClr val="accent4">
                    <a:lumMod val="50000"/>
                  </a:schemeClr>
                </a:solidFill>
              </a:defRPr>
            </a:pPr>
            <a:r>
              <a:rPr dirty="0" err="1"/>
              <a:t>Rénovation</a:t>
            </a:r>
            <a:r>
              <a:rPr dirty="0"/>
              <a:t> des </a:t>
            </a:r>
            <a:r>
              <a:rPr dirty="0" err="1"/>
              <a:t>bâtiments</a:t>
            </a:r>
            <a:r>
              <a:rPr dirty="0"/>
              <a:t> </a:t>
            </a:r>
            <a:r>
              <a:rPr dirty="0" err="1"/>
              <a:t>résidentiels</a:t>
            </a:r>
            <a:endParaRPr dirty="0"/>
          </a:p>
          <a:p>
            <a:pPr marL="457200" indent="-457200" algn="ctr">
              <a:buFont typeface="+mj-lt"/>
              <a:buAutoNum type="arabicPeriod"/>
              <a:defRPr>
                <a:solidFill>
                  <a:schemeClr val="accent4">
                    <a:lumMod val="50000"/>
                  </a:schemeClr>
                </a:solidFill>
              </a:defRPr>
            </a:pPr>
            <a:r>
              <a:rPr dirty="0" err="1"/>
              <a:t>Rénovation</a:t>
            </a:r>
            <a:r>
              <a:rPr dirty="0"/>
              <a:t> </a:t>
            </a:r>
            <a:r>
              <a:rPr dirty="0" err="1"/>
              <a:t>d’autres</a:t>
            </a:r>
            <a:r>
              <a:rPr dirty="0"/>
              <a:t> </a:t>
            </a:r>
            <a:r>
              <a:rPr dirty="0" err="1"/>
              <a:t>bâtiments</a:t>
            </a:r>
            <a:endParaRPr dirty="0"/>
          </a:p>
          <a:p>
            <a:pPr marL="457200" indent="-457200" algn="ctr">
              <a:buFont typeface="+mj-lt"/>
              <a:buAutoNum type="arabicPeriod"/>
              <a:defRPr>
                <a:solidFill>
                  <a:schemeClr val="accent4">
                    <a:lumMod val="50000"/>
                  </a:schemeClr>
                </a:solidFill>
              </a:defRPr>
            </a:pPr>
            <a:r>
              <a:rPr dirty="0"/>
              <a:t>Nouveaux </a:t>
            </a:r>
            <a:r>
              <a:rPr dirty="0" err="1"/>
              <a:t>bâtiments</a:t>
            </a:r>
            <a:r>
              <a:rPr dirty="0"/>
              <a:t> </a:t>
            </a:r>
            <a:r>
              <a:rPr dirty="0" err="1"/>
              <a:t>neutres</a:t>
            </a:r>
            <a:r>
              <a:rPr dirty="0"/>
              <a:t> pour le </a:t>
            </a:r>
            <a:r>
              <a:rPr dirty="0" err="1"/>
              <a:t>climat</a:t>
            </a:r>
            <a:endParaRPr dirty="0"/>
          </a:p>
          <a:p>
            <a:pPr marL="457200" indent="-457200" algn="ctr">
              <a:buFont typeface="+mj-lt"/>
              <a:buAutoNum type="arabicPeriod"/>
              <a:defRPr sz="2000">
                <a:solidFill>
                  <a:schemeClr val="accent4">
                    <a:lumMod val="50000"/>
                  </a:schemeClr>
                </a:solidFill>
              </a:defRPr>
            </a:pPr>
            <a:r>
              <a:rPr dirty="0"/>
              <a:t>Un noyau </a:t>
            </a:r>
            <a:r>
              <a:rPr dirty="0" err="1"/>
              <a:t>dynamique</a:t>
            </a:r>
            <a:r>
              <a:rPr dirty="0"/>
              <a:t> et des sites </a:t>
            </a:r>
            <a:r>
              <a:rPr dirty="0" err="1"/>
              <a:t>intelligents</a:t>
            </a:r>
            <a:endParaRPr dirty="0"/>
          </a:p>
          <a:p>
            <a:pPr marL="457200" indent="-457200" algn="ctr">
              <a:buFont typeface="+mj-lt"/>
              <a:buAutoNum type="arabicPeriod"/>
              <a:defRPr sz="2000">
                <a:solidFill>
                  <a:schemeClr val="accent4">
                    <a:lumMod val="50000"/>
                  </a:schemeClr>
                </a:solidFill>
              </a:defRPr>
            </a:pPr>
            <a:r>
              <a:rPr dirty="0" err="1"/>
              <a:t>Changement</a:t>
            </a:r>
            <a:r>
              <a:rPr dirty="0"/>
              <a:t> de </a:t>
            </a:r>
            <a:r>
              <a:rPr dirty="0" err="1"/>
              <a:t>modèle</a:t>
            </a:r>
            <a:r>
              <a:rPr dirty="0"/>
              <a:t> durable</a:t>
            </a:r>
          </a:p>
          <a:p>
            <a:pPr marL="457200" indent="-457200" algn="ctr">
              <a:buFont typeface="+mj-lt"/>
              <a:buAutoNum type="arabicPeriod"/>
              <a:defRPr sz="2000">
                <a:solidFill>
                  <a:schemeClr val="accent4">
                    <a:lumMod val="50000"/>
                  </a:schemeClr>
                </a:solidFill>
              </a:defRPr>
            </a:pPr>
            <a:r>
              <a:rPr dirty="0" err="1"/>
              <a:t>Verdissement</a:t>
            </a:r>
            <a:r>
              <a:rPr dirty="0"/>
              <a:t> du parc de </a:t>
            </a:r>
            <a:r>
              <a:rPr dirty="0" err="1"/>
              <a:t>véhicules</a:t>
            </a:r>
            <a:endParaRPr dirty="0"/>
          </a:p>
          <a:p>
            <a:pPr marL="457200" indent="-457200" algn="ctr">
              <a:buFont typeface="+mj-lt"/>
              <a:buAutoNum type="arabicPeriod"/>
              <a:defRPr sz="2000">
                <a:solidFill>
                  <a:schemeClr val="accent4">
                    <a:lumMod val="50000"/>
                  </a:schemeClr>
                </a:solidFill>
              </a:defRPr>
            </a:pPr>
            <a:r>
              <a:rPr dirty="0" err="1"/>
              <a:t>Énergie</a:t>
            </a:r>
            <a:r>
              <a:rPr dirty="0"/>
              <a:t> </a:t>
            </a:r>
            <a:r>
              <a:rPr dirty="0" err="1"/>
              <a:t>verte</a:t>
            </a:r>
            <a:endParaRPr dirty="0"/>
          </a:p>
          <a:p>
            <a:pPr marL="457200" indent="-457200" algn="ctr">
              <a:buFont typeface="+mj-lt"/>
              <a:buAutoNum type="arabicPeriod"/>
              <a:defRPr sz="2000">
                <a:solidFill>
                  <a:schemeClr val="accent4">
                    <a:lumMod val="50000"/>
                  </a:schemeClr>
                </a:solidFill>
              </a:defRPr>
            </a:pPr>
            <a:r>
              <a:rPr dirty="0"/>
              <a:t>Une alimentation durable et saine pour les </a:t>
            </a:r>
            <a:r>
              <a:rPr dirty="0" err="1"/>
              <a:t>personnes</a:t>
            </a:r>
            <a:r>
              <a:rPr dirty="0"/>
              <a:t> </a:t>
            </a:r>
            <a:r>
              <a:rPr dirty="0" err="1"/>
              <a:t>âgées</a:t>
            </a:r>
            <a:endParaRPr dirty="0"/>
          </a:p>
          <a:p>
            <a:pPr marL="457200" indent="-457200" algn="ctr">
              <a:buFont typeface="+mj-lt"/>
              <a:buAutoNum type="arabicPeriod"/>
              <a:defRPr sz="2000">
                <a:solidFill>
                  <a:schemeClr val="accent4">
                    <a:lumMod val="50000"/>
                  </a:schemeClr>
                </a:solidFill>
              </a:defRPr>
            </a:pPr>
            <a:r>
              <a:rPr dirty="0" err="1"/>
              <a:t>Écologisation</a:t>
            </a:r>
            <a:r>
              <a:rPr dirty="0"/>
              <a:t> des </a:t>
            </a:r>
            <a:r>
              <a:rPr dirty="0" err="1"/>
              <a:t>espaces</a:t>
            </a:r>
            <a:r>
              <a:rPr dirty="0"/>
              <a:t> (publics)</a:t>
            </a:r>
          </a:p>
          <a:p>
            <a:pPr algn="ctr">
              <a:defRPr sz="2000">
                <a:solidFill>
                  <a:schemeClr val="accent4">
                    <a:lumMod val="50000"/>
                  </a:schemeClr>
                </a:solidFill>
              </a:defRPr>
            </a:pPr>
            <a:r>
              <a:rPr dirty="0"/>
              <a:t>...</a:t>
            </a:r>
          </a:p>
        </p:txBody>
      </p:sp>
    </p:spTree>
    <p:extLst>
      <p:ext uri="{BB962C8B-B14F-4D97-AF65-F5344CB8AC3E}">
        <p14:creationId xmlns:p14="http://schemas.microsoft.com/office/powerpoint/2010/main" val="241910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8100-D3EF-8205-92F4-475D4BBB404E}"/>
              </a:ext>
            </a:extLst>
          </p:cNvPr>
          <p:cNvSpPr>
            <a:spLocks noGrp="1"/>
          </p:cNvSpPr>
          <p:nvPr>
            <p:ph type="title"/>
          </p:nvPr>
        </p:nvSpPr>
        <p:spPr>
          <a:xfrm>
            <a:off x="840639" y="553610"/>
            <a:ext cx="9353724" cy="684222"/>
          </a:xfrm>
        </p:spPr>
        <p:txBody>
          <a:bodyPr>
            <a:normAutofit fontScale="90000"/>
          </a:bodyPr>
          <a:lstStyle/>
          <a:p>
            <a:r>
              <a:rPr dirty="0" err="1"/>
              <a:t>Rôle</a:t>
            </a:r>
            <a:r>
              <a:rPr dirty="0"/>
              <a:t> des </a:t>
            </a:r>
            <a:r>
              <a:rPr dirty="0" err="1"/>
              <a:t>bâtiments</a:t>
            </a:r>
            <a:r>
              <a:rPr dirty="0"/>
              <a:t> dans </a:t>
            </a:r>
            <a:r>
              <a:rPr dirty="0" err="1"/>
              <a:t>l’ACC</a:t>
            </a:r>
            <a:r>
              <a:rPr dirty="0"/>
              <a:t> &amp;CCM</a:t>
            </a:r>
          </a:p>
        </p:txBody>
      </p:sp>
      <p:sp>
        <p:nvSpPr>
          <p:cNvPr id="3" name="Text Placeholder 2">
            <a:extLst>
              <a:ext uri="{FF2B5EF4-FFF2-40B4-BE49-F238E27FC236}">
                <a16:creationId xmlns:a16="http://schemas.microsoft.com/office/drawing/2014/main" id="{20BDE3B2-F45F-BA77-0CD9-9602B92A0F04}"/>
              </a:ext>
            </a:extLst>
          </p:cNvPr>
          <p:cNvSpPr>
            <a:spLocks noGrp="1"/>
          </p:cNvSpPr>
          <p:nvPr>
            <p:ph type="body" sz="quarter" idx="10"/>
          </p:nvPr>
        </p:nvSpPr>
        <p:spPr>
          <a:xfrm>
            <a:off x="1005520" y="1128251"/>
            <a:ext cx="7563578" cy="528638"/>
          </a:xfrm>
        </p:spPr>
        <p:txBody>
          <a:bodyPr>
            <a:normAutofit fontScale="70000" lnSpcReduction="20000"/>
          </a:bodyPr>
          <a:lstStyle/>
          <a:p>
            <a:r>
              <a:rPr dirty="0"/>
              <a:t>... Les </a:t>
            </a:r>
            <a:r>
              <a:rPr dirty="0" err="1"/>
              <a:t>citoyens</a:t>
            </a:r>
            <a:r>
              <a:rPr dirty="0"/>
              <a:t> </a:t>
            </a:r>
            <a:r>
              <a:rPr dirty="0" err="1"/>
              <a:t>peuvent</a:t>
            </a:r>
            <a:r>
              <a:rPr dirty="0"/>
              <a:t> </a:t>
            </a:r>
            <a:r>
              <a:rPr dirty="0" err="1"/>
              <a:t>apporter</a:t>
            </a:r>
            <a:r>
              <a:rPr dirty="0"/>
              <a:t> </a:t>
            </a:r>
            <a:r>
              <a:rPr dirty="0" err="1"/>
              <a:t>leur</a:t>
            </a:r>
            <a:r>
              <a:rPr dirty="0"/>
              <a:t> contribution, les </a:t>
            </a:r>
            <a:r>
              <a:rPr dirty="0" err="1"/>
              <a:t>villes</a:t>
            </a:r>
            <a:r>
              <a:rPr dirty="0"/>
              <a:t> </a:t>
            </a:r>
            <a:r>
              <a:rPr dirty="0" err="1"/>
              <a:t>agissent</a:t>
            </a:r>
            <a:r>
              <a:rPr dirty="0"/>
              <a:t> de manière plus </a:t>
            </a:r>
            <a:r>
              <a:rPr dirty="0" err="1"/>
              <a:t>rapide</a:t>
            </a:r>
            <a:endParaRPr dirty="0"/>
          </a:p>
        </p:txBody>
      </p:sp>
      <p:pic>
        <p:nvPicPr>
          <p:cNvPr id="6" name="Picture 5" descr="A roof of a house with grass on it  Description automatically generated">
            <a:extLst>
              <a:ext uri="{FF2B5EF4-FFF2-40B4-BE49-F238E27FC236}">
                <a16:creationId xmlns:a16="http://schemas.microsoft.com/office/drawing/2014/main" id="{39E1EC27-FDD5-3959-A585-8E9A2C6C12A2}"/>
              </a:ext>
            </a:extLst>
          </p:cNvPr>
          <p:cNvPicPr>
            <a:picLocks noChangeAspect="1"/>
          </p:cNvPicPr>
          <p:nvPr/>
        </p:nvPicPr>
        <p:blipFill>
          <a:blip r:embed="rId2"/>
          <a:stretch>
            <a:fillRect/>
          </a:stretch>
        </p:blipFill>
        <p:spPr>
          <a:xfrm>
            <a:off x="8569098" y="1529430"/>
            <a:ext cx="2543175" cy="1800225"/>
          </a:xfrm>
          <a:prstGeom prst="rect">
            <a:avLst/>
          </a:prstGeom>
        </p:spPr>
      </p:pic>
      <p:pic>
        <p:nvPicPr>
          <p:cNvPr id="8" name="Picture 7" descr="A group of buildings with trees  Description automatically generated">
            <a:extLst>
              <a:ext uri="{FF2B5EF4-FFF2-40B4-BE49-F238E27FC236}">
                <a16:creationId xmlns:a16="http://schemas.microsoft.com/office/drawing/2014/main" id="{96A95DAB-8E3D-6398-C9FF-C690BE9E7600}"/>
              </a:ext>
            </a:extLst>
          </p:cNvPr>
          <p:cNvPicPr>
            <a:picLocks noChangeAspect="1"/>
          </p:cNvPicPr>
          <p:nvPr/>
        </p:nvPicPr>
        <p:blipFill>
          <a:blip r:embed="rId3"/>
          <a:stretch>
            <a:fillRect/>
          </a:stretch>
        </p:blipFill>
        <p:spPr>
          <a:xfrm>
            <a:off x="8844234" y="3813822"/>
            <a:ext cx="2828925" cy="1619250"/>
          </a:xfrm>
          <a:prstGeom prst="rect">
            <a:avLst/>
          </a:prstGeom>
        </p:spPr>
      </p:pic>
      <p:pic>
        <p:nvPicPr>
          <p:cNvPr id="10" name="Picture 9" descr="A building with grass on the ground  Description automatically generated">
            <a:extLst>
              <a:ext uri="{FF2B5EF4-FFF2-40B4-BE49-F238E27FC236}">
                <a16:creationId xmlns:a16="http://schemas.microsoft.com/office/drawing/2014/main" id="{6530BFFA-041F-03D7-1820-6295C8EC0147}"/>
              </a:ext>
            </a:extLst>
          </p:cNvPr>
          <p:cNvPicPr>
            <a:picLocks noChangeAspect="1"/>
          </p:cNvPicPr>
          <p:nvPr/>
        </p:nvPicPr>
        <p:blipFill>
          <a:blip r:embed="rId4"/>
          <a:stretch>
            <a:fillRect/>
          </a:stretch>
        </p:blipFill>
        <p:spPr>
          <a:xfrm>
            <a:off x="6022929" y="4269717"/>
            <a:ext cx="2619375" cy="1743075"/>
          </a:xfrm>
          <a:prstGeom prst="rect">
            <a:avLst/>
          </a:prstGeom>
        </p:spPr>
      </p:pic>
      <p:pic>
        <p:nvPicPr>
          <p:cNvPr id="12" name="Picture 11" descr="A white house with a lawn  Description automatically generated">
            <a:extLst>
              <a:ext uri="{FF2B5EF4-FFF2-40B4-BE49-F238E27FC236}">
                <a16:creationId xmlns:a16="http://schemas.microsoft.com/office/drawing/2014/main" id="{06F0A5AC-5663-B1D5-3DBD-98DBBD0BFFA0}"/>
              </a:ext>
            </a:extLst>
          </p:cNvPr>
          <p:cNvPicPr>
            <a:picLocks noChangeAspect="1"/>
          </p:cNvPicPr>
          <p:nvPr/>
        </p:nvPicPr>
        <p:blipFill>
          <a:blip r:embed="rId5"/>
          <a:stretch>
            <a:fillRect/>
          </a:stretch>
        </p:blipFill>
        <p:spPr>
          <a:xfrm>
            <a:off x="5886858" y="2418656"/>
            <a:ext cx="2581275" cy="1771650"/>
          </a:xfrm>
          <a:prstGeom prst="rect">
            <a:avLst/>
          </a:prstGeom>
        </p:spPr>
      </p:pic>
      <p:pic>
        <p:nvPicPr>
          <p:cNvPr id="14" name="Picture 13" descr="A person using a drill to install a wall  Description automatically generated">
            <a:extLst>
              <a:ext uri="{FF2B5EF4-FFF2-40B4-BE49-F238E27FC236}">
                <a16:creationId xmlns:a16="http://schemas.microsoft.com/office/drawing/2014/main" id="{73D97EB0-B5E5-E12E-DBFF-3F0183B407D1}"/>
              </a:ext>
            </a:extLst>
          </p:cNvPr>
          <p:cNvPicPr>
            <a:picLocks noChangeAspect="1"/>
          </p:cNvPicPr>
          <p:nvPr/>
        </p:nvPicPr>
        <p:blipFill>
          <a:blip r:embed="rId6"/>
          <a:stretch>
            <a:fillRect/>
          </a:stretch>
        </p:blipFill>
        <p:spPr>
          <a:xfrm>
            <a:off x="3685256" y="2848895"/>
            <a:ext cx="1847850" cy="2466975"/>
          </a:xfrm>
          <a:prstGeom prst="rect">
            <a:avLst/>
          </a:prstGeom>
        </p:spPr>
      </p:pic>
      <p:sp>
        <p:nvSpPr>
          <p:cNvPr id="24" name="TextBox 23">
            <a:extLst>
              <a:ext uri="{FF2B5EF4-FFF2-40B4-BE49-F238E27FC236}">
                <a16:creationId xmlns:a16="http://schemas.microsoft.com/office/drawing/2014/main" id="{9771FC0A-4A34-292B-C36B-E3F1D1058D76}"/>
              </a:ext>
            </a:extLst>
          </p:cNvPr>
          <p:cNvSpPr txBox="1"/>
          <p:nvPr/>
        </p:nvSpPr>
        <p:spPr>
          <a:xfrm>
            <a:off x="8505244" y="1138270"/>
            <a:ext cx="1556836" cy="369332"/>
          </a:xfrm>
          <a:prstGeom prst="rect">
            <a:avLst/>
          </a:prstGeom>
          <a:noFill/>
        </p:spPr>
        <p:txBody>
          <a:bodyPr wrap="none">
            <a:spAutoFit/>
          </a:bodyPr>
          <a:lstStyle/>
          <a:p>
            <a:pPr>
              <a:defRPr b="1"/>
            </a:pPr>
            <a:r>
              <a:t>Toitures vertes</a:t>
            </a:r>
            <a:endParaRPr b="1"/>
          </a:p>
        </p:txBody>
      </p:sp>
      <p:pic>
        <p:nvPicPr>
          <p:cNvPr id="16" name="Picture 15" descr="A pond with yellow flowers and green plants  Description automatically generated">
            <a:extLst>
              <a:ext uri="{FF2B5EF4-FFF2-40B4-BE49-F238E27FC236}">
                <a16:creationId xmlns:a16="http://schemas.microsoft.com/office/drawing/2014/main" id="{B8B53A5E-5605-7394-1073-769B51FE1969}"/>
              </a:ext>
            </a:extLst>
          </p:cNvPr>
          <p:cNvPicPr>
            <a:picLocks noChangeAspect="1"/>
          </p:cNvPicPr>
          <p:nvPr/>
        </p:nvPicPr>
        <p:blipFill>
          <a:blip r:embed="rId7"/>
          <a:stretch>
            <a:fillRect/>
          </a:stretch>
        </p:blipFill>
        <p:spPr>
          <a:xfrm>
            <a:off x="202203" y="4384017"/>
            <a:ext cx="2800350" cy="1628775"/>
          </a:xfrm>
          <a:prstGeom prst="rect">
            <a:avLst/>
          </a:prstGeom>
        </p:spPr>
      </p:pic>
      <p:sp>
        <p:nvSpPr>
          <p:cNvPr id="17" name="Rectangle: Rounded Corners 16">
            <a:extLst>
              <a:ext uri="{FF2B5EF4-FFF2-40B4-BE49-F238E27FC236}">
                <a16:creationId xmlns:a16="http://schemas.microsoft.com/office/drawing/2014/main" id="{27E62C11-2FC8-3E4F-9859-B22EA6835124}"/>
              </a:ext>
            </a:extLst>
          </p:cNvPr>
          <p:cNvSpPr/>
          <p:nvPr/>
        </p:nvSpPr>
        <p:spPr>
          <a:xfrm>
            <a:off x="621234" y="1917577"/>
            <a:ext cx="2800350" cy="227272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b="1">
                <a:solidFill>
                  <a:schemeClr val="accent4">
                    <a:lumMod val="50000"/>
                  </a:schemeClr>
                </a:solidFill>
              </a:defRPr>
            </a:pPr>
            <a:r>
              <a:rPr dirty="0"/>
              <a:t>Louvain</a:t>
            </a:r>
          </a:p>
          <a:p>
            <a:pPr algn="ctr"/>
            <a:endParaRPr dirty="0">
              <a:solidFill>
                <a:schemeClr val="accent4">
                  <a:lumMod val="50000"/>
                </a:schemeClr>
              </a:solidFill>
            </a:endParaRPr>
          </a:p>
          <a:p>
            <a:pPr algn="ctr">
              <a:defRPr sz="1600">
                <a:solidFill>
                  <a:schemeClr val="accent4">
                    <a:lumMod val="50000"/>
                  </a:schemeClr>
                </a:solidFill>
              </a:defRPr>
            </a:pPr>
            <a:r>
              <a:rPr dirty="0"/>
              <a:t>Robe </a:t>
            </a:r>
            <a:r>
              <a:rPr dirty="0" err="1"/>
              <a:t>verte</a:t>
            </a:r>
            <a:r>
              <a:rPr dirty="0"/>
              <a:t>: 500-7 000 EUR</a:t>
            </a:r>
          </a:p>
          <a:p>
            <a:pPr algn="ctr">
              <a:defRPr sz="1600">
                <a:solidFill>
                  <a:schemeClr val="accent4">
                    <a:lumMod val="50000"/>
                  </a:schemeClr>
                </a:solidFill>
              </a:defRPr>
            </a:pPr>
            <a:r>
              <a:rPr dirty="0" err="1"/>
              <a:t>Arbre</a:t>
            </a:r>
            <a:r>
              <a:rPr dirty="0"/>
              <a:t> de plantation: 75 EUR</a:t>
            </a:r>
          </a:p>
          <a:p>
            <a:pPr algn="ctr">
              <a:defRPr sz="1600">
                <a:solidFill>
                  <a:schemeClr val="accent4">
                    <a:lumMod val="50000"/>
                  </a:schemeClr>
                </a:solidFill>
              </a:defRPr>
            </a:pPr>
            <a:r>
              <a:rPr dirty="0"/>
              <a:t>Jardin de </a:t>
            </a:r>
            <a:r>
              <a:rPr dirty="0" err="1"/>
              <a:t>pluie</a:t>
            </a:r>
            <a:r>
              <a:rPr dirty="0"/>
              <a:t>: 350 EUR</a:t>
            </a:r>
          </a:p>
          <a:p>
            <a:pPr algn="ctr">
              <a:defRPr sz="1600">
                <a:solidFill>
                  <a:schemeClr val="accent4">
                    <a:lumMod val="50000"/>
                  </a:schemeClr>
                </a:solidFill>
              </a:defRPr>
            </a:pPr>
            <a:r>
              <a:rPr dirty="0"/>
              <a:t>Fosse </a:t>
            </a:r>
            <a:r>
              <a:rPr dirty="0" err="1"/>
              <a:t>d’eau</a:t>
            </a:r>
            <a:r>
              <a:rPr dirty="0"/>
              <a:t>: 500 EUR</a:t>
            </a:r>
            <a:endParaRPr sz="1600" dirty="0">
              <a:solidFill>
                <a:schemeClr val="accent4">
                  <a:lumMod val="50000"/>
                </a:schemeClr>
              </a:solidFill>
            </a:endParaRPr>
          </a:p>
        </p:txBody>
      </p:sp>
      <p:sp>
        <p:nvSpPr>
          <p:cNvPr id="18" name="TextBox 17">
            <a:extLst>
              <a:ext uri="{FF2B5EF4-FFF2-40B4-BE49-F238E27FC236}">
                <a16:creationId xmlns:a16="http://schemas.microsoft.com/office/drawing/2014/main" id="{B01BD4E7-268C-D30B-AD45-44FDECD6BB77}"/>
              </a:ext>
            </a:extLst>
          </p:cNvPr>
          <p:cNvSpPr txBox="1"/>
          <p:nvPr/>
        </p:nvSpPr>
        <p:spPr>
          <a:xfrm>
            <a:off x="9609774" y="3444490"/>
            <a:ext cx="2063385" cy="369332"/>
          </a:xfrm>
          <a:prstGeom prst="rect">
            <a:avLst/>
          </a:prstGeom>
          <a:noFill/>
        </p:spPr>
        <p:txBody>
          <a:bodyPr wrap="none">
            <a:spAutoFit/>
          </a:bodyPr>
          <a:lstStyle/>
          <a:p>
            <a:pPr>
              <a:defRPr b="1"/>
            </a:pPr>
            <a:r>
              <a:t>Bâtiments écologiques</a:t>
            </a:r>
          </a:p>
        </p:txBody>
      </p:sp>
      <p:sp>
        <p:nvSpPr>
          <p:cNvPr id="19" name="TextBox 18">
            <a:extLst>
              <a:ext uri="{FF2B5EF4-FFF2-40B4-BE49-F238E27FC236}">
                <a16:creationId xmlns:a16="http://schemas.microsoft.com/office/drawing/2014/main" id="{76FE852E-2D34-8D91-1C19-2E6075297297}"/>
              </a:ext>
            </a:extLst>
          </p:cNvPr>
          <p:cNvSpPr txBox="1"/>
          <p:nvPr/>
        </p:nvSpPr>
        <p:spPr>
          <a:xfrm>
            <a:off x="5886858" y="2055834"/>
            <a:ext cx="1702710" cy="369332"/>
          </a:xfrm>
          <a:prstGeom prst="rect">
            <a:avLst/>
          </a:prstGeom>
          <a:noFill/>
        </p:spPr>
        <p:txBody>
          <a:bodyPr wrap="none">
            <a:spAutoFit/>
          </a:bodyPr>
          <a:lstStyle/>
          <a:p>
            <a:pPr>
              <a:defRPr b="1"/>
            </a:pPr>
            <a:r>
              <a:t>Couleurs lumineuses</a:t>
            </a:r>
            <a:endParaRPr b="1"/>
          </a:p>
        </p:txBody>
      </p:sp>
      <p:sp>
        <p:nvSpPr>
          <p:cNvPr id="20" name="TextBox 19">
            <a:extLst>
              <a:ext uri="{FF2B5EF4-FFF2-40B4-BE49-F238E27FC236}">
                <a16:creationId xmlns:a16="http://schemas.microsoft.com/office/drawing/2014/main" id="{99E15B61-C400-A56E-31C7-8728BE05CB63}"/>
              </a:ext>
            </a:extLst>
          </p:cNvPr>
          <p:cNvSpPr txBox="1"/>
          <p:nvPr/>
        </p:nvSpPr>
        <p:spPr>
          <a:xfrm>
            <a:off x="8642304" y="5643439"/>
            <a:ext cx="1967205" cy="369332"/>
          </a:xfrm>
          <a:prstGeom prst="rect">
            <a:avLst/>
          </a:prstGeom>
          <a:noFill/>
        </p:spPr>
        <p:txBody>
          <a:bodyPr wrap="none">
            <a:spAutoFit/>
          </a:bodyPr>
          <a:lstStyle/>
          <a:p>
            <a:pPr>
              <a:defRPr b="1"/>
            </a:pPr>
            <a:r>
              <a:t>Déshydratation des sols</a:t>
            </a:r>
            <a:endParaRPr b="1"/>
          </a:p>
        </p:txBody>
      </p:sp>
      <p:sp>
        <p:nvSpPr>
          <p:cNvPr id="21" name="TextBox 20">
            <a:extLst>
              <a:ext uri="{FF2B5EF4-FFF2-40B4-BE49-F238E27FC236}">
                <a16:creationId xmlns:a16="http://schemas.microsoft.com/office/drawing/2014/main" id="{51D3DC29-42A0-1CD7-9DCA-5C475137D4E3}"/>
              </a:ext>
            </a:extLst>
          </p:cNvPr>
          <p:cNvSpPr txBox="1"/>
          <p:nvPr/>
        </p:nvSpPr>
        <p:spPr>
          <a:xfrm>
            <a:off x="4396913" y="5315870"/>
            <a:ext cx="1225015" cy="369332"/>
          </a:xfrm>
          <a:prstGeom prst="rect">
            <a:avLst/>
          </a:prstGeom>
          <a:noFill/>
        </p:spPr>
        <p:txBody>
          <a:bodyPr wrap="none">
            <a:spAutoFit/>
          </a:bodyPr>
          <a:lstStyle/>
          <a:p>
            <a:pPr>
              <a:defRPr b="1"/>
            </a:pPr>
            <a:r>
              <a:t>Isoler</a:t>
            </a:r>
            <a:endParaRPr b="1"/>
          </a:p>
        </p:txBody>
      </p:sp>
      <p:sp>
        <p:nvSpPr>
          <p:cNvPr id="22" name="TextBox 21">
            <a:extLst>
              <a:ext uri="{FF2B5EF4-FFF2-40B4-BE49-F238E27FC236}">
                <a16:creationId xmlns:a16="http://schemas.microsoft.com/office/drawing/2014/main" id="{167FDBB6-FD09-FA35-BDFE-9EDC89A81D49}"/>
              </a:ext>
            </a:extLst>
          </p:cNvPr>
          <p:cNvSpPr txBox="1"/>
          <p:nvPr/>
        </p:nvSpPr>
        <p:spPr>
          <a:xfrm>
            <a:off x="179012" y="6012771"/>
            <a:ext cx="1653017" cy="369332"/>
          </a:xfrm>
          <a:prstGeom prst="rect">
            <a:avLst/>
          </a:prstGeom>
          <a:noFill/>
        </p:spPr>
        <p:txBody>
          <a:bodyPr wrap="none">
            <a:spAutoFit/>
          </a:bodyPr>
          <a:lstStyle/>
          <a:p>
            <a:pPr>
              <a:defRPr b="1"/>
            </a:pPr>
            <a:r>
              <a:t>Jardin de pluie</a:t>
            </a:r>
          </a:p>
        </p:txBody>
      </p:sp>
    </p:spTree>
    <p:extLst>
      <p:ext uri="{BB962C8B-B14F-4D97-AF65-F5344CB8AC3E}">
        <p14:creationId xmlns:p14="http://schemas.microsoft.com/office/powerpoint/2010/main" val="72077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A68A-736C-90A0-BBF7-002AF9540430}"/>
              </a:ext>
            </a:extLst>
          </p:cNvPr>
          <p:cNvSpPr>
            <a:spLocks noGrp="1"/>
          </p:cNvSpPr>
          <p:nvPr>
            <p:ph type="title"/>
          </p:nvPr>
        </p:nvSpPr>
        <p:spPr/>
        <p:txBody>
          <a:bodyPr>
            <a:normAutofit fontScale="90000"/>
          </a:bodyPr>
          <a:lstStyle/>
          <a:p>
            <a:r>
              <a:t>Rôle des bâtiments dans l’ACC &amp;CCM</a:t>
            </a:r>
          </a:p>
        </p:txBody>
      </p:sp>
      <p:sp>
        <p:nvSpPr>
          <p:cNvPr id="3" name="Text Placeholder 2">
            <a:extLst>
              <a:ext uri="{FF2B5EF4-FFF2-40B4-BE49-F238E27FC236}">
                <a16:creationId xmlns:a16="http://schemas.microsoft.com/office/drawing/2014/main" id="{438689D4-FCED-FDCF-51AB-06CB8CC0AD58}"/>
              </a:ext>
            </a:extLst>
          </p:cNvPr>
          <p:cNvSpPr>
            <a:spLocks noGrp="1"/>
          </p:cNvSpPr>
          <p:nvPr>
            <p:ph type="body" sz="quarter" idx="10"/>
          </p:nvPr>
        </p:nvSpPr>
        <p:spPr/>
        <p:txBody>
          <a:bodyPr/>
          <a:lstStyle/>
          <a:p>
            <a:r>
              <a:t>Écologisation de l’espace public...</a:t>
            </a:r>
          </a:p>
        </p:txBody>
      </p:sp>
      <p:sp>
        <p:nvSpPr>
          <p:cNvPr id="4" name="Text Placeholder 3">
            <a:extLst>
              <a:ext uri="{FF2B5EF4-FFF2-40B4-BE49-F238E27FC236}">
                <a16:creationId xmlns:a16="http://schemas.microsoft.com/office/drawing/2014/main" id="{D65D2528-185B-E0C8-F591-9811A6102602}"/>
              </a:ext>
            </a:extLst>
          </p:cNvPr>
          <p:cNvSpPr>
            <a:spLocks noGrp="1"/>
          </p:cNvSpPr>
          <p:nvPr>
            <p:ph type="body" sz="quarter" idx="11"/>
          </p:nvPr>
        </p:nvSpPr>
        <p:spPr/>
        <p:txBody>
          <a:bodyPr/>
          <a:lstStyle/>
          <a:p>
            <a:endParaRPr/>
          </a:p>
        </p:txBody>
      </p:sp>
      <p:pic>
        <p:nvPicPr>
          <p:cNvPr id="5" name="Afbeelding 15">
            <a:extLst>
              <a:ext uri="{FF2B5EF4-FFF2-40B4-BE49-F238E27FC236}">
                <a16:creationId xmlns:a16="http://schemas.microsoft.com/office/drawing/2014/main" id="{6F9D3F24-D2C0-5668-281B-F92C64F07512}"/>
              </a:ext>
            </a:extLst>
          </p:cNvPr>
          <p:cNvPicPr>
            <a:picLocks noChangeAspect="1"/>
          </p:cNvPicPr>
          <p:nvPr/>
        </p:nvPicPr>
        <p:blipFill>
          <a:blip r:embed="rId2"/>
          <a:stretch>
            <a:fillRect/>
          </a:stretch>
        </p:blipFill>
        <p:spPr>
          <a:xfrm rot="258918">
            <a:off x="9091438" y="1888846"/>
            <a:ext cx="2734361" cy="3968904"/>
          </a:xfrm>
          <a:prstGeom prst="rect">
            <a:avLst/>
          </a:prstGeom>
          <a:ln>
            <a:solidFill>
              <a:schemeClr val="bg2">
                <a:lumMod val="75000"/>
              </a:schemeClr>
            </a:solidFill>
          </a:ln>
        </p:spPr>
      </p:pic>
      <p:pic>
        <p:nvPicPr>
          <p:cNvPr id="6" name="Afbeelding 11">
            <a:extLst>
              <a:ext uri="{FF2B5EF4-FFF2-40B4-BE49-F238E27FC236}">
                <a16:creationId xmlns:a16="http://schemas.microsoft.com/office/drawing/2014/main" id="{FBF340B2-9B96-447F-FA78-173A1ABC9B93}"/>
              </a:ext>
            </a:extLst>
          </p:cNvPr>
          <p:cNvPicPr>
            <a:picLocks noChangeAspect="1"/>
          </p:cNvPicPr>
          <p:nvPr/>
        </p:nvPicPr>
        <p:blipFill>
          <a:blip r:embed="rId3"/>
          <a:stretch>
            <a:fillRect/>
          </a:stretch>
        </p:blipFill>
        <p:spPr>
          <a:xfrm rot="21251795">
            <a:off x="7537287" y="2020410"/>
            <a:ext cx="2780680" cy="3949887"/>
          </a:xfrm>
          <a:prstGeom prst="rect">
            <a:avLst/>
          </a:prstGeom>
          <a:ln>
            <a:solidFill>
              <a:schemeClr val="bg2">
                <a:lumMod val="75000"/>
              </a:schemeClr>
            </a:solidFill>
          </a:ln>
        </p:spPr>
      </p:pic>
      <p:pic>
        <p:nvPicPr>
          <p:cNvPr id="7" name="Afbeelding 8" descr="Afbeelding met boom, geweer  Automatisch gegenereerde beschrijving">
            <a:extLst>
              <a:ext uri="{FF2B5EF4-FFF2-40B4-BE49-F238E27FC236}">
                <a16:creationId xmlns:a16="http://schemas.microsoft.com/office/drawing/2014/main" id="{A0596AC8-190A-1F10-1B53-52BEF1D4F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50654"/>
            <a:ext cx="5119200" cy="4862476"/>
          </a:xfrm>
          <a:prstGeom prst="rect">
            <a:avLst/>
          </a:prstGeom>
        </p:spPr>
      </p:pic>
      <p:sp>
        <p:nvSpPr>
          <p:cNvPr id="23" name="TextBox 22">
            <a:extLst>
              <a:ext uri="{FF2B5EF4-FFF2-40B4-BE49-F238E27FC236}">
                <a16:creationId xmlns:a16="http://schemas.microsoft.com/office/drawing/2014/main" id="{CFADD686-B775-9C46-E0C3-24682E7F0884}"/>
              </a:ext>
            </a:extLst>
          </p:cNvPr>
          <p:cNvSpPr txBox="1"/>
          <p:nvPr/>
        </p:nvSpPr>
        <p:spPr>
          <a:xfrm>
            <a:off x="6048035" y="4669041"/>
            <a:ext cx="1931939" cy="646331"/>
          </a:xfrm>
          <a:prstGeom prst="rect">
            <a:avLst/>
          </a:prstGeom>
          <a:noFill/>
        </p:spPr>
        <p:txBody>
          <a:bodyPr wrap="none">
            <a:spAutoFit/>
          </a:bodyPr>
          <a:lstStyle/>
          <a:p>
            <a:pPr>
              <a:defRPr b="1"/>
            </a:pPr>
            <a:r>
              <a:t>Fondée sur la nature </a:t>
            </a:r>
          </a:p>
          <a:p>
            <a:pPr>
              <a:defRPr b="1"/>
            </a:pPr>
            <a:r>
              <a:t>Solutions</a:t>
            </a:r>
          </a:p>
        </p:txBody>
      </p:sp>
    </p:spTree>
    <p:extLst>
      <p:ext uri="{BB962C8B-B14F-4D97-AF65-F5344CB8AC3E}">
        <p14:creationId xmlns:p14="http://schemas.microsoft.com/office/powerpoint/2010/main" val="3796990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lucht, buiten, huis, weg  Automatisch gegenereerde beschrijving">
            <a:extLst>
              <a:ext uri="{FF2B5EF4-FFF2-40B4-BE49-F238E27FC236}">
                <a16:creationId xmlns:a16="http://schemas.microsoft.com/office/drawing/2014/main" id="{54BA4A38-CBB3-4CB6-BB38-4BC7B77279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3" name="Title 5">
            <a:extLst>
              <a:ext uri="{FF2B5EF4-FFF2-40B4-BE49-F238E27FC236}">
                <a16:creationId xmlns:a16="http://schemas.microsoft.com/office/drawing/2014/main" id="{396142DB-971C-4865-98F1-F9A1680386DA}"/>
              </a:ext>
            </a:extLst>
          </p:cNvPr>
          <p:cNvSpPr txBox="1">
            <a:spLocks/>
          </p:cNvSpPr>
          <p:nvPr/>
        </p:nvSpPr>
        <p:spPr>
          <a:xfrm>
            <a:off x="710100" y="343875"/>
            <a:ext cx="7920000" cy="480525"/>
          </a:xfrm>
          <a:prstGeom prst="rect">
            <a:avLst/>
          </a:prstGeom>
        </p:spPr>
        <p:txBody>
          <a:bodyPr vert="horz" lIns="0" tIns="0" rIns="0" bIns="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pPr>
              <a:defRPr>
                <a:solidFill>
                  <a:schemeClr val="accent2"/>
                </a:solidFill>
              </a:defRPr>
            </a:pPr>
            <a:r>
              <a:t>État des lieux:</a:t>
            </a:r>
            <a:endParaRPr>
              <a:solidFill>
                <a:schemeClr val="accent2"/>
              </a:solidFill>
            </a:endParaRPr>
          </a:p>
        </p:txBody>
      </p:sp>
    </p:spTree>
    <p:extLst>
      <p:ext uri="{BB962C8B-B14F-4D97-AF65-F5344CB8AC3E}">
        <p14:creationId xmlns:p14="http://schemas.microsoft.com/office/powerpoint/2010/main" val="2943552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lucht, buiten, huis, steen  Automatisch gegenereerde beschrijving">
            <a:extLst>
              <a:ext uri="{FF2B5EF4-FFF2-40B4-BE49-F238E27FC236}">
                <a16:creationId xmlns:a16="http://schemas.microsoft.com/office/drawing/2014/main" id="{C847D688-4027-416D-9234-43F273F1E39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CBDEAAC6-297A-483D-9581-5A8DDBA5998E}"/>
              </a:ext>
            </a:extLst>
          </p:cNvPr>
          <p:cNvSpPr txBox="1">
            <a:spLocks/>
          </p:cNvSpPr>
          <p:nvPr/>
        </p:nvSpPr>
        <p:spPr>
          <a:xfrm>
            <a:off x="710100" y="343875"/>
            <a:ext cx="7920000" cy="480525"/>
          </a:xfrm>
          <a:prstGeom prst="rect">
            <a:avLst/>
          </a:prstGeom>
        </p:spPr>
        <p:txBody>
          <a:bodyPr vert="horz" lIns="0" tIns="0" rIns="0" bIns="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pPr>
              <a:defRPr>
                <a:solidFill>
                  <a:schemeClr val="accent2"/>
                </a:solidFill>
              </a:defRPr>
            </a:pPr>
            <a:r>
              <a:t>Petit</a:t>
            </a:r>
          </a:p>
        </p:txBody>
      </p:sp>
    </p:spTree>
    <p:extLst>
      <p:ext uri="{BB962C8B-B14F-4D97-AF65-F5344CB8AC3E}">
        <p14:creationId xmlns:p14="http://schemas.microsoft.com/office/powerpoint/2010/main" val="83939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buiten, lucht, grond, huis  Automatisch gegenereerde beschrijving">
            <a:extLst>
              <a:ext uri="{FF2B5EF4-FFF2-40B4-BE49-F238E27FC236}">
                <a16:creationId xmlns:a16="http://schemas.microsoft.com/office/drawing/2014/main" id="{3048E3AF-2FDC-4205-A197-E6AFD9530021}"/>
              </a:ext>
            </a:extLst>
          </p:cNvPr>
          <p:cNvPicPr>
            <a:picLocks noChangeAspect="1"/>
          </p:cNvPicPr>
          <p:nvPr/>
        </p:nvPicPr>
        <p:blipFill rotWithShape="1">
          <a:blip r:embed="rId2">
            <a:extLst>
              <a:ext uri="{28A0092B-C50C-407E-A947-70E740481C1C}">
                <a14:useLocalDpi xmlns:a14="http://schemas.microsoft.com/office/drawing/2010/main" val="0"/>
              </a:ext>
            </a:extLst>
          </a:blip>
          <a:srcRect t="15413"/>
          <a:stretch/>
        </p:blipFill>
        <p:spPr>
          <a:xfrm>
            <a:off x="20" y="23813"/>
            <a:ext cx="12191980" cy="6857990"/>
          </a:xfrm>
          <a:prstGeom prst="rect">
            <a:avLst/>
          </a:prstGeom>
          <a:noFill/>
        </p:spPr>
      </p:pic>
      <p:sp>
        <p:nvSpPr>
          <p:cNvPr id="4" name="Title 5">
            <a:extLst>
              <a:ext uri="{FF2B5EF4-FFF2-40B4-BE49-F238E27FC236}">
                <a16:creationId xmlns:a16="http://schemas.microsoft.com/office/drawing/2014/main" id="{4AD9678D-A926-4B05-984E-9EB96B402EC4}"/>
              </a:ext>
            </a:extLst>
          </p:cNvPr>
          <p:cNvSpPr txBox="1">
            <a:spLocks/>
          </p:cNvSpPr>
          <p:nvPr/>
        </p:nvSpPr>
        <p:spPr>
          <a:xfrm>
            <a:off x="722313" y="404813"/>
            <a:ext cx="7920037" cy="481012"/>
          </a:xfrm>
          <a:prstGeom prst="rect">
            <a:avLst/>
          </a:prstGeom>
        </p:spPr>
        <p:txBody>
          <a:bodyPr vert="horz" lIns="0" tIns="0" rIns="0" bIns="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pPr>
              <a:defRPr>
                <a:solidFill>
                  <a:schemeClr val="accent2"/>
                </a:solidFill>
              </a:defRPr>
            </a:pPr>
            <a:r>
              <a:t>Moyen</a:t>
            </a:r>
          </a:p>
        </p:txBody>
      </p:sp>
    </p:spTree>
    <p:extLst>
      <p:ext uri="{BB962C8B-B14F-4D97-AF65-F5344CB8AC3E}">
        <p14:creationId xmlns:p14="http://schemas.microsoft.com/office/powerpoint/2010/main" val="3802127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afbeelding 4" descr="Afbeelding met boom, buiten, lucht, huis  Automatisch gegenereerde beschrijving">
            <a:extLst>
              <a:ext uri="{FF2B5EF4-FFF2-40B4-BE49-F238E27FC236}">
                <a16:creationId xmlns:a16="http://schemas.microsoft.com/office/drawing/2014/main" id="{E7A52A78-D3FF-4C1A-BEAC-92CDEC2D84D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84401252-D04F-481C-B62C-61EE5E58C0A9}"/>
              </a:ext>
            </a:extLst>
          </p:cNvPr>
          <p:cNvSpPr txBox="1">
            <a:spLocks/>
          </p:cNvSpPr>
          <p:nvPr/>
        </p:nvSpPr>
        <p:spPr>
          <a:xfrm>
            <a:off x="824400" y="468313"/>
            <a:ext cx="7920037" cy="481012"/>
          </a:xfrm>
          <a:prstGeom prst="rect">
            <a:avLst/>
          </a:prstGeom>
        </p:spPr>
        <p:txBody>
          <a:bodyPr vert="horz" lIns="0" tIns="0" rIns="0" bIns="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pPr>
              <a:defRPr>
                <a:solidFill>
                  <a:schemeClr val="accent2"/>
                </a:solidFill>
              </a:defRPr>
            </a:pPr>
            <a:r>
              <a:t>Grande</a:t>
            </a:r>
          </a:p>
        </p:txBody>
      </p:sp>
    </p:spTree>
    <p:extLst>
      <p:ext uri="{BB962C8B-B14F-4D97-AF65-F5344CB8AC3E}">
        <p14:creationId xmlns:p14="http://schemas.microsoft.com/office/powerpoint/2010/main" val="2096355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5A26-C5D0-536B-3C0A-7D0D6426DFB9}"/>
              </a:ext>
            </a:extLst>
          </p:cNvPr>
          <p:cNvSpPr>
            <a:spLocks noGrp="1"/>
          </p:cNvSpPr>
          <p:nvPr>
            <p:ph type="title"/>
          </p:nvPr>
        </p:nvSpPr>
        <p:spPr/>
        <p:txBody>
          <a:bodyPr>
            <a:normAutofit fontScale="90000"/>
          </a:bodyPr>
          <a:lstStyle/>
          <a:p>
            <a:r>
              <a:t>Rôle des bâtiments dans l’ACC &amp;CCM</a:t>
            </a:r>
          </a:p>
        </p:txBody>
      </p:sp>
      <p:sp>
        <p:nvSpPr>
          <p:cNvPr id="3" name="Text Placeholder 2">
            <a:extLst>
              <a:ext uri="{FF2B5EF4-FFF2-40B4-BE49-F238E27FC236}">
                <a16:creationId xmlns:a16="http://schemas.microsoft.com/office/drawing/2014/main" id="{14E6F162-BD11-8CCD-8702-6A157D19975C}"/>
              </a:ext>
            </a:extLst>
          </p:cNvPr>
          <p:cNvSpPr>
            <a:spLocks noGrp="1"/>
          </p:cNvSpPr>
          <p:nvPr>
            <p:ph type="body" sz="quarter" idx="10"/>
          </p:nvPr>
        </p:nvSpPr>
        <p:spPr/>
        <p:txBody>
          <a:bodyPr/>
          <a:lstStyle/>
          <a:p>
            <a:r>
              <a:t>Soutenir différents services écosystémiques</a:t>
            </a:r>
          </a:p>
        </p:txBody>
      </p:sp>
      <p:sp>
        <p:nvSpPr>
          <p:cNvPr id="4" name="Text Placeholder 3">
            <a:extLst>
              <a:ext uri="{FF2B5EF4-FFF2-40B4-BE49-F238E27FC236}">
                <a16:creationId xmlns:a16="http://schemas.microsoft.com/office/drawing/2014/main" id="{3FDE18EC-9D41-C8CA-9C25-2C34AB0EA26D}"/>
              </a:ext>
            </a:extLst>
          </p:cNvPr>
          <p:cNvSpPr>
            <a:spLocks noGrp="1"/>
          </p:cNvSpPr>
          <p:nvPr>
            <p:ph type="body" sz="quarter" idx="11"/>
          </p:nvPr>
        </p:nvSpPr>
        <p:spPr/>
        <p:txBody>
          <a:bodyPr>
            <a:normAutofit/>
          </a:bodyPr>
          <a:lstStyle/>
          <a:p>
            <a:pPr marL="342900" indent="-342900">
              <a:buFont typeface="+mj-lt"/>
              <a:buAutoNum type="arabicPeriod"/>
              <a:defRPr sz="2000"/>
            </a:pPr>
            <a:r>
              <a:rPr dirty="0" err="1"/>
              <a:t>Rétention</a:t>
            </a:r>
            <a:r>
              <a:rPr dirty="0"/>
              <a:t> </a:t>
            </a:r>
            <a:r>
              <a:rPr dirty="0" err="1"/>
              <a:t>d’eau</a:t>
            </a:r>
            <a:endParaRPr sz="2000" dirty="0"/>
          </a:p>
          <a:p>
            <a:pPr marL="342900" indent="-342900">
              <a:buFont typeface="+mj-lt"/>
              <a:buAutoNum type="arabicPeriod"/>
              <a:defRPr sz="2000"/>
            </a:pPr>
            <a:r>
              <a:rPr dirty="0" err="1"/>
              <a:t>Biodiversité</a:t>
            </a:r>
            <a:endParaRPr sz="2000" dirty="0"/>
          </a:p>
          <a:p>
            <a:pPr marL="342900" indent="-342900">
              <a:buFont typeface="+mj-lt"/>
              <a:buAutoNum type="arabicPeriod"/>
              <a:defRPr sz="2000"/>
            </a:pPr>
            <a:r>
              <a:rPr dirty="0" err="1"/>
              <a:t>Pollinisation</a:t>
            </a:r>
            <a:endParaRPr sz="2000" dirty="0"/>
          </a:p>
          <a:p>
            <a:pPr marL="342900" indent="-342900">
              <a:buFont typeface="+mj-lt"/>
              <a:buAutoNum type="arabicPeriod"/>
              <a:defRPr sz="2000"/>
            </a:pPr>
            <a:r>
              <a:rPr dirty="0" err="1"/>
              <a:t>Qualité</a:t>
            </a:r>
            <a:r>
              <a:rPr dirty="0"/>
              <a:t> de </a:t>
            </a:r>
            <a:r>
              <a:rPr dirty="0" err="1"/>
              <a:t>l’air</a:t>
            </a:r>
            <a:endParaRPr sz="2000" dirty="0"/>
          </a:p>
          <a:p>
            <a:pPr marL="342900" indent="-342900">
              <a:buFont typeface="+mj-lt"/>
              <a:buAutoNum type="arabicPeriod"/>
              <a:defRPr sz="2000"/>
            </a:pPr>
            <a:r>
              <a:rPr dirty="0" err="1"/>
              <a:t>Refroidissement</a:t>
            </a:r>
            <a:endParaRPr sz="2000" dirty="0"/>
          </a:p>
          <a:p>
            <a:pPr marL="342900" indent="-342900">
              <a:buFont typeface="+mj-lt"/>
              <a:buAutoNum type="arabicPeriod"/>
              <a:defRPr sz="2000"/>
            </a:pPr>
            <a:r>
              <a:rPr dirty="0"/>
              <a:t>Stockage du CO2</a:t>
            </a:r>
          </a:p>
          <a:p>
            <a:pPr marL="342900" indent="-342900">
              <a:buFont typeface="+mj-lt"/>
              <a:buAutoNum type="arabicPeriod"/>
              <a:defRPr sz="2000"/>
            </a:pPr>
            <a:r>
              <a:rPr dirty="0"/>
              <a:t>La production </a:t>
            </a:r>
            <a:r>
              <a:rPr dirty="0" err="1"/>
              <a:t>alimentaire</a:t>
            </a:r>
            <a:endParaRPr sz="2000" dirty="0"/>
          </a:p>
          <a:p>
            <a:pPr>
              <a:defRPr sz="2000"/>
            </a:pPr>
            <a:r>
              <a:rPr dirty="0"/>
              <a:t>...</a:t>
            </a:r>
            <a:endParaRPr sz="2000" dirty="0"/>
          </a:p>
        </p:txBody>
      </p:sp>
      <p:pic>
        <p:nvPicPr>
          <p:cNvPr id="6" name="Picture 5" descr="A person and person with shovels on a brick surface  Description automatically generated">
            <a:extLst>
              <a:ext uri="{FF2B5EF4-FFF2-40B4-BE49-F238E27FC236}">
                <a16:creationId xmlns:a16="http://schemas.microsoft.com/office/drawing/2014/main" id="{58036C32-840F-CC60-8BC6-52BE2F46896E}"/>
              </a:ext>
            </a:extLst>
          </p:cNvPr>
          <p:cNvPicPr>
            <a:picLocks noChangeAspect="1"/>
          </p:cNvPicPr>
          <p:nvPr/>
        </p:nvPicPr>
        <p:blipFill>
          <a:blip r:embed="rId2"/>
          <a:stretch>
            <a:fillRect/>
          </a:stretch>
        </p:blipFill>
        <p:spPr>
          <a:xfrm>
            <a:off x="7820987" y="1551869"/>
            <a:ext cx="3530374" cy="2349303"/>
          </a:xfrm>
          <a:prstGeom prst="rect">
            <a:avLst/>
          </a:prstGeom>
        </p:spPr>
      </p:pic>
      <p:pic>
        <p:nvPicPr>
          <p:cNvPr id="8" name="Picture 7">
            <a:extLst>
              <a:ext uri="{FF2B5EF4-FFF2-40B4-BE49-F238E27FC236}">
                <a16:creationId xmlns:a16="http://schemas.microsoft.com/office/drawing/2014/main" id="{07A3D542-D844-F8C8-C2A7-BBEF6AB36D78}"/>
              </a:ext>
            </a:extLst>
          </p:cNvPr>
          <p:cNvPicPr>
            <a:picLocks noChangeAspect="1"/>
          </p:cNvPicPr>
          <p:nvPr/>
        </p:nvPicPr>
        <p:blipFill>
          <a:blip r:embed="rId3"/>
          <a:stretch>
            <a:fillRect/>
          </a:stretch>
        </p:blipFill>
        <p:spPr>
          <a:xfrm>
            <a:off x="4802778" y="3970074"/>
            <a:ext cx="7175863" cy="2570264"/>
          </a:xfrm>
          <a:prstGeom prst="rect">
            <a:avLst/>
          </a:prstGeom>
        </p:spPr>
      </p:pic>
      <p:sp>
        <p:nvSpPr>
          <p:cNvPr id="9" name="Rectangle: Rounded Corners 8">
            <a:extLst>
              <a:ext uri="{FF2B5EF4-FFF2-40B4-BE49-F238E27FC236}">
                <a16:creationId xmlns:a16="http://schemas.microsoft.com/office/drawing/2014/main" id="{67D97BF1-C38D-85E9-6F14-00049CE0A5A2}"/>
              </a:ext>
            </a:extLst>
          </p:cNvPr>
          <p:cNvSpPr/>
          <p:nvPr/>
        </p:nvSpPr>
        <p:spPr>
          <a:xfrm>
            <a:off x="4802778" y="2434246"/>
            <a:ext cx="2364376" cy="131914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t>Carters Rockers en Flandre:</a:t>
            </a:r>
          </a:p>
          <a:p>
            <a:pPr algn="ctr">
              <a:defRPr>
                <a:solidFill>
                  <a:schemeClr val="accent4">
                    <a:lumMod val="50000"/>
                  </a:schemeClr>
                </a:solidFill>
              </a:defRPr>
            </a:pPr>
            <a:r>
              <a:t>5.302.065 carreaux cassés</a:t>
            </a:r>
            <a:endParaRPr>
              <a:solidFill>
                <a:schemeClr val="accent4">
                  <a:lumMod val="50000"/>
                </a:schemeClr>
              </a:solidFill>
            </a:endParaRPr>
          </a:p>
        </p:txBody>
      </p:sp>
    </p:spTree>
    <p:extLst>
      <p:ext uri="{BB962C8B-B14F-4D97-AF65-F5344CB8AC3E}">
        <p14:creationId xmlns:p14="http://schemas.microsoft.com/office/powerpoint/2010/main" val="323047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D38F-1537-8A5E-E114-D9FBC2DF63C0}"/>
              </a:ext>
            </a:extLst>
          </p:cNvPr>
          <p:cNvSpPr>
            <a:spLocks noGrp="1"/>
          </p:cNvSpPr>
          <p:nvPr>
            <p:ph type="title"/>
          </p:nvPr>
        </p:nvSpPr>
        <p:spPr/>
        <p:txBody>
          <a:bodyPr>
            <a:normAutofit fontScale="90000"/>
          </a:bodyPr>
          <a:lstStyle/>
          <a:p>
            <a:r>
              <a:t>Rôle des bâtiments dans l’ACC &amp;CCM</a:t>
            </a:r>
          </a:p>
        </p:txBody>
      </p:sp>
      <p:sp>
        <p:nvSpPr>
          <p:cNvPr id="3" name="Text Placeholder 2">
            <a:extLst>
              <a:ext uri="{FF2B5EF4-FFF2-40B4-BE49-F238E27FC236}">
                <a16:creationId xmlns:a16="http://schemas.microsoft.com/office/drawing/2014/main" id="{94E785C9-A984-90B5-CF94-154A4B979185}"/>
              </a:ext>
            </a:extLst>
          </p:cNvPr>
          <p:cNvSpPr>
            <a:spLocks noGrp="1"/>
          </p:cNvSpPr>
          <p:nvPr>
            <p:ph type="body" sz="quarter" idx="10"/>
          </p:nvPr>
        </p:nvSpPr>
        <p:spPr/>
        <p:txBody>
          <a:bodyPr/>
          <a:lstStyle/>
          <a:p>
            <a:r>
              <a:t>Les jardins peuvent jouer un rôle majeur</a:t>
            </a:r>
          </a:p>
        </p:txBody>
      </p:sp>
      <p:sp>
        <p:nvSpPr>
          <p:cNvPr id="4" name="Text Placeholder 3">
            <a:extLst>
              <a:ext uri="{FF2B5EF4-FFF2-40B4-BE49-F238E27FC236}">
                <a16:creationId xmlns:a16="http://schemas.microsoft.com/office/drawing/2014/main" id="{F7687337-B50D-7654-6CC4-A87BC658DA38}"/>
              </a:ext>
            </a:extLst>
          </p:cNvPr>
          <p:cNvSpPr>
            <a:spLocks noGrp="1"/>
          </p:cNvSpPr>
          <p:nvPr>
            <p:ph type="body" sz="quarter" idx="11"/>
          </p:nvPr>
        </p:nvSpPr>
        <p:spPr/>
        <p:txBody>
          <a:bodyPr>
            <a:normAutofit/>
          </a:bodyPr>
          <a:lstStyle/>
          <a:p>
            <a:pPr marL="457200" indent="-457200">
              <a:buFont typeface="Wingdings" panose="05000000000000000000" pitchFamily="2" charset="2"/>
              <a:buChar char="F"/>
            </a:pPr>
            <a:r>
              <a:t>Science citoyenne </a:t>
            </a:r>
          </a:p>
          <a:p>
            <a:pPr marL="457200" indent="-457200">
              <a:buFont typeface="Wingdings" panose="05000000000000000000" pitchFamily="2" charset="2"/>
              <a:buChar char="F"/>
            </a:pPr>
            <a:endParaRPr sz="2800"/>
          </a:p>
        </p:txBody>
      </p:sp>
      <p:pic>
        <p:nvPicPr>
          <p:cNvPr id="6" name="Picture 5">
            <a:extLst>
              <a:ext uri="{FF2B5EF4-FFF2-40B4-BE49-F238E27FC236}">
                <a16:creationId xmlns:a16="http://schemas.microsoft.com/office/drawing/2014/main" id="{8DF41285-C8CC-CA1A-95FA-E99BBC78C916}"/>
              </a:ext>
            </a:extLst>
          </p:cNvPr>
          <p:cNvPicPr>
            <a:picLocks noChangeAspect="1"/>
          </p:cNvPicPr>
          <p:nvPr/>
        </p:nvPicPr>
        <p:blipFill>
          <a:blip r:embed="rId2"/>
          <a:stretch>
            <a:fillRect/>
          </a:stretch>
        </p:blipFill>
        <p:spPr>
          <a:xfrm>
            <a:off x="6248166" y="1398159"/>
            <a:ext cx="5826925" cy="5328570"/>
          </a:xfrm>
          <a:prstGeom prst="rect">
            <a:avLst/>
          </a:prstGeom>
        </p:spPr>
      </p:pic>
      <p:pic>
        <p:nvPicPr>
          <p:cNvPr id="8" name="Picture 7" descr="A group of people standing on a rock  Description automatically generated">
            <a:extLst>
              <a:ext uri="{FF2B5EF4-FFF2-40B4-BE49-F238E27FC236}">
                <a16:creationId xmlns:a16="http://schemas.microsoft.com/office/drawing/2014/main" id="{D9B8B288-3A75-08B9-7F39-102F7E3DB83C}"/>
              </a:ext>
            </a:extLst>
          </p:cNvPr>
          <p:cNvPicPr>
            <a:picLocks noChangeAspect="1"/>
          </p:cNvPicPr>
          <p:nvPr/>
        </p:nvPicPr>
        <p:blipFill>
          <a:blip r:embed="rId3"/>
          <a:stretch>
            <a:fillRect/>
          </a:stretch>
        </p:blipFill>
        <p:spPr>
          <a:xfrm>
            <a:off x="1515291" y="3188425"/>
            <a:ext cx="3390219" cy="2284983"/>
          </a:xfrm>
          <a:prstGeom prst="rect">
            <a:avLst/>
          </a:prstGeom>
        </p:spPr>
      </p:pic>
    </p:spTree>
    <p:extLst>
      <p:ext uri="{BB962C8B-B14F-4D97-AF65-F5344CB8AC3E}">
        <p14:creationId xmlns:p14="http://schemas.microsoft.com/office/powerpoint/2010/main" val="55414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t>Bâtiments et tissu urbain</a:t>
            </a:r>
            <a:endParaRPr sz="2800"/>
          </a:p>
          <a:p>
            <a:pPr marL="285750" indent="-285750">
              <a:buFont typeface="Arial" panose="020B0604020202020204" pitchFamily="34" charset="0"/>
              <a:buChar char="•"/>
            </a:pPr>
            <a:r>
              <a:t>Modélisation des bâtiments en tant qu’objets géospatiaux</a:t>
            </a:r>
            <a:endParaRPr sz="2800"/>
          </a:p>
          <a:p>
            <a:pPr marL="285750" indent="-285750">
              <a:buFont typeface="Arial" panose="020B0604020202020204" pitchFamily="34" charset="0"/>
              <a:buChar char="•"/>
            </a:pPr>
            <a:r>
              <a:t>Les bâtiments dans des initiatives européennes importantes</a:t>
            </a:r>
            <a:endParaRPr sz="2800"/>
          </a:p>
          <a:p>
            <a:pPr marL="285750" indent="-285750">
              <a:buFont typeface="Arial" panose="020B0604020202020204" pitchFamily="34" charset="0"/>
              <a:buChar char="•"/>
            </a:pPr>
            <a:r>
              <a:t>Le rôle des bâtiments dans l’ACC &amp;CCM</a:t>
            </a:r>
          </a:p>
          <a:p>
            <a:pPr marL="285750" indent="-285750">
              <a:buFont typeface="Arial" panose="020B0604020202020204" pitchFamily="34" charset="0"/>
              <a:buChar char="•"/>
              <a:defRPr>
                <a:solidFill>
                  <a:srgbClr val="C00000"/>
                </a:solidFill>
              </a:defRPr>
            </a:pPr>
            <a:r>
              <a:t>Conclusions</a:t>
            </a:r>
            <a:endParaRPr sz="2800">
              <a:solidFill>
                <a:srgbClr val="C00000"/>
              </a:solidFill>
            </a:endParaRPr>
          </a:p>
        </p:txBody>
      </p:sp>
    </p:spTree>
    <p:extLst>
      <p:ext uri="{BB962C8B-B14F-4D97-AF65-F5344CB8AC3E}">
        <p14:creationId xmlns:p14="http://schemas.microsoft.com/office/powerpoint/2010/main" val="186317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t>Structure de la conférence</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defRPr>
                <a:solidFill>
                  <a:srgbClr val="C00000"/>
                </a:solidFill>
              </a:defRPr>
            </a:pPr>
            <a:r>
              <a:t>Bâtiments et tissu urbain</a:t>
            </a:r>
            <a:endParaRPr sz="2800">
              <a:solidFill>
                <a:srgbClr val="C00000"/>
              </a:solidFill>
            </a:endParaRPr>
          </a:p>
          <a:p>
            <a:pPr marL="285750" indent="-285750">
              <a:buFont typeface="Arial" panose="020B0604020202020204" pitchFamily="34" charset="0"/>
              <a:buChar char="•"/>
            </a:pPr>
            <a:r>
              <a:t>Modélisation des bâtiments en tant qu’objets géospatiaux</a:t>
            </a:r>
            <a:endParaRPr sz="2800"/>
          </a:p>
          <a:p>
            <a:pPr marL="285750" indent="-285750">
              <a:buFont typeface="Arial" panose="020B0604020202020204" pitchFamily="34" charset="0"/>
              <a:buChar char="•"/>
            </a:pPr>
            <a:r>
              <a:t>Les bâtiments dans des initiatives européennes importantes</a:t>
            </a:r>
            <a:endParaRPr sz="2800"/>
          </a:p>
          <a:p>
            <a:pPr marL="285750" indent="-285750">
              <a:buFont typeface="Arial" panose="020B0604020202020204" pitchFamily="34" charset="0"/>
              <a:buChar char="•"/>
            </a:pPr>
            <a:r>
              <a:t>Le rôle des bâtiments dans l’ACC &amp;CCM</a:t>
            </a:r>
          </a:p>
          <a:p>
            <a:pPr marL="285750" indent="-285750">
              <a:buFont typeface="Arial" panose="020B0604020202020204" pitchFamily="34" charset="0"/>
              <a:buChar char="•"/>
            </a:pPr>
            <a:r>
              <a:t>Conclusions</a:t>
            </a:r>
            <a:endParaRPr sz="2800"/>
          </a:p>
        </p:txBody>
      </p:sp>
    </p:spTree>
    <p:extLst>
      <p:ext uri="{BB962C8B-B14F-4D97-AF65-F5344CB8AC3E}">
        <p14:creationId xmlns:p14="http://schemas.microsoft.com/office/powerpoint/2010/main" val="226935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118D-A68D-33E5-C554-57760C6F932A}"/>
              </a:ext>
            </a:extLst>
          </p:cNvPr>
          <p:cNvSpPr>
            <a:spLocks noGrp="1"/>
          </p:cNvSpPr>
          <p:nvPr>
            <p:ph type="title"/>
          </p:nvPr>
        </p:nvSpPr>
        <p:spPr/>
        <p:txBody>
          <a:bodyPr>
            <a:normAutofit fontScale="90000"/>
          </a:bodyPr>
          <a:lstStyle/>
          <a:p>
            <a:r>
              <a:t>Quelques conclusions</a:t>
            </a:r>
          </a:p>
        </p:txBody>
      </p:sp>
      <p:sp>
        <p:nvSpPr>
          <p:cNvPr id="3" name="Text Placeholder 2">
            <a:extLst>
              <a:ext uri="{FF2B5EF4-FFF2-40B4-BE49-F238E27FC236}">
                <a16:creationId xmlns:a16="http://schemas.microsoft.com/office/drawing/2014/main" id="{5167E384-EAD4-232A-9B15-E777592A7CE1}"/>
              </a:ext>
            </a:extLst>
          </p:cNvPr>
          <p:cNvSpPr>
            <a:spLocks noGrp="1"/>
          </p:cNvSpPr>
          <p:nvPr>
            <p:ph type="body" sz="quarter" idx="10"/>
          </p:nvPr>
        </p:nvSpPr>
        <p:spPr/>
        <p:txBody>
          <a:bodyPr/>
          <a:lstStyle/>
          <a:p>
            <a:endParaRPr/>
          </a:p>
        </p:txBody>
      </p:sp>
      <p:sp>
        <p:nvSpPr>
          <p:cNvPr id="4" name="Text Placeholder 3">
            <a:extLst>
              <a:ext uri="{FF2B5EF4-FFF2-40B4-BE49-F238E27FC236}">
                <a16:creationId xmlns:a16="http://schemas.microsoft.com/office/drawing/2014/main" id="{50850200-ACE6-1426-3807-820252B49C65}"/>
              </a:ext>
            </a:extLst>
          </p:cNvPr>
          <p:cNvSpPr>
            <a:spLocks noGrp="1"/>
          </p:cNvSpPr>
          <p:nvPr>
            <p:ph type="body" sz="quarter" idx="11"/>
          </p:nvPr>
        </p:nvSpPr>
        <p:spPr/>
        <p:txBody>
          <a:bodyPr>
            <a:normAutofit/>
          </a:bodyPr>
          <a:lstStyle/>
          <a:p>
            <a:pPr marL="342900" indent="-342900">
              <a:buFont typeface="+mj-lt"/>
              <a:buAutoNum type="arabicPeriod"/>
              <a:defRPr sz="2400"/>
            </a:pPr>
            <a:r>
              <a:t>Les bâtiments constituent une partie essentielle de notre agglomération, en particulier dans un contexte urbain</a:t>
            </a:r>
          </a:p>
          <a:p>
            <a:pPr marL="342900" indent="-342900">
              <a:buFont typeface="+mj-lt"/>
              <a:buAutoNum type="arabicPeriod"/>
              <a:defRPr sz="2400"/>
            </a:pPr>
            <a:r>
              <a:t>Ils sont modélisés et constituent une partie essentielle de toute infrastructure de données géographiques (2D à 3D).</a:t>
            </a:r>
          </a:p>
          <a:p>
            <a:pPr marL="342900" indent="-342900">
              <a:buFont typeface="+mj-lt"/>
              <a:buAutoNum type="arabicPeriod"/>
              <a:defRPr sz="2400"/>
            </a:pPr>
            <a:r>
              <a:t>Plusieurs initiatives européennes soutiennent les interventions dans le domaine de l’énergie et de l’ACC/CCM, avec un rôle spécifique pour les bâtiments</a:t>
            </a:r>
          </a:p>
          <a:p>
            <a:pPr marL="342900" indent="-342900">
              <a:buFont typeface="+mj-lt"/>
              <a:buAutoNum type="arabicPeriod"/>
              <a:defRPr sz="2400"/>
            </a:pPr>
            <a:r>
              <a:t>Les bâtiments peuvent contribuer au CC, mais aussi à ses solutions</a:t>
            </a:r>
            <a:endParaRPr sz="2400"/>
          </a:p>
        </p:txBody>
      </p:sp>
    </p:spTree>
    <p:extLst>
      <p:ext uri="{BB962C8B-B14F-4D97-AF65-F5344CB8AC3E}">
        <p14:creationId xmlns:p14="http://schemas.microsoft.com/office/powerpoint/2010/main" val="250293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9E4DB-2E92-2CEC-4280-C229E41C3F6D}"/>
              </a:ext>
            </a:extLst>
          </p:cNvPr>
          <p:cNvSpPr>
            <a:spLocks noGrp="1"/>
          </p:cNvSpPr>
          <p:nvPr>
            <p:ph type="title"/>
          </p:nvPr>
        </p:nvSpPr>
        <p:spPr/>
        <p:txBody>
          <a:bodyPr/>
          <a:lstStyle/>
          <a:p>
            <a:r>
              <a:t>Les bâtiments sont partout...</a:t>
            </a:r>
          </a:p>
        </p:txBody>
      </p:sp>
      <p:pic>
        <p:nvPicPr>
          <p:cNvPr id="3" name="Picture Placeholder 2" descr="A building with many windows  Description automatically generated">
            <a:extLst>
              <a:ext uri="{FF2B5EF4-FFF2-40B4-BE49-F238E27FC236}">
                <a16:creationId xmlns:a16="http://schemas.microsoft.com/office/drawing/2014/main" id="{FDB5B9D0-F837-69B3-E7A1-40DF32F1159D}"/>
              </a:ext>
            </a:extLst>
          </p:cNvPr>
          <p:cNvPicPr>
            <a:picLocks noGrp="1" noChangeAspect="1"/>
          </p:cNvPicPr>
          <p:nvPr>
            <p:ph type="pic" idx="1"/>
          </p:nvPr>
        </p:nvPicPr>
        <p:blipFill>
          <a:blip r:embed="rId2"/>
          <a:srcRect l="2752" r="2752"/>
          <a:stretch>
            <a:fillRect/>
          </a:stretch>
        </p:blipFill>
        <p:spPr>
          <a:xfrm>
            <a:off x="7219294" y="2595153"/>
            <a:ext cx="4136094" cy="3265897"/>
          </a:xfrm>
        </p:spPr>
      </p:pic>
      <p:sp>
        <p:nvSpPr>
          <p:cNvPr id="8" name="Text Placeholder 7">
            <a:extLst>
              <a:ext uri="{FF2B5EF4-FFF2-40B4-BE49-F238E27FC236}">
                <a16:creationId xmlns:a16="http://schemas.microsoft.com/office/drawing/2014/main" id="{4F22E221-BB33-2B50-7DFA-C778140D658D}"/>
              </a:ext>
            </a:extLst>
          </p:cNvPr>
          <p:cNvSpPr>
            <a:spLocks noGrp="1"/>
          </p:cNvSpPr>
          <p:nvPr>
            <p:ph type="body" sz="half" idx="2"/>
          </p:nvPr>
        </p:nvSpPr>
        <p:spPr/>
        <p:txBody>
          <a:bodyPr/>
          <a:lstStyle/>
          <a:p>
            <a:r>
              <a:t>... se composent de différentes parties</a:t>
            </a:r>
          </a:p>
        </p:txBody>
      </p:sp>
      <p:pic>
        <p:nvPicPr>
          <p:cNvPr id="5" name="Picture 4" descr="A roof of a house  Description automatically generated">
            <a:extLst>
              <a:ext uri="{FF2B5EF4-FFF2-40B4-BE49-F238E27FC236}">
                <a16:creationId xmlns:a16="http://schemas.microsoft.com/office/drawing/2014/main" id="{21552BBC-EF6E-320C-9217-745903DBF5BC}"/>
              </a:ext>
            </a:extLst>
          </p:cNvPr>
          <p:cNvPicPr>
            <a:picLocks noChangeAspect="1"/>
          </p:cNvPicPr>
          <p:nvPr/>
        </p:nvPicPr>
        <p:blipFill>
          <a:blip r:embed="rId3"/>
          <a:stretch>
            <a:fillRect/>
          </a:stretch>
        </p:blipFill>
        <p:spPr>
          <a:xfrm>
            <a:off x="6541190" y="849511"/>
            <a:ext cx="2857500" cy="1600200"/>
          </a:xfrm>
          <a:prstGeom prst="rect">
            <a:avLst/>
          </a:prstGeom>
        </p:spPr>
      </p:pic>
      <p:pic>
        <p:nvPicPr>
          <p:cNvPr id="12" name="Picture 11" descr="A rooftop with a view of a city  Description automatically generated">
            <a:extLst>
              <a:ext uri="{FF2B5EF4-FFF2-40B4-BE49-F238E27FC236}">
                <a16:creationId xmlns:a16="http://schemas.microsoft.com/office/drawing/2014/main" id="{508EAC6C-3A4D-96DE-57CC-5CCEAE71258F}"/>
              </a:ext>
            </a:extLst>
          </p:cNvPr>
          <p:cNvPicPr>
            <a:picLocks noChangeAspect="1"/>
          </p:cNvPicPr>
          <p:nvPr/>
        </p:nvPicPr>
        <p:blipFill>
          <a:blip r:embed="rId4"/>
          <a:stretch>
            <a:fillRect/>
          </a:stretch>
        </p:blipFill>
        <p:spPr>
          <a:xfrm>
            <a:off x="3887076" y="4390026"/>
            <a:ext cx="2857500" cy="1600200"/>
          </a:xfrm>
          <a:prstGeom prst="rect">
            <a:avLst/>
          </a:prstGeom>
        </p:spPr>
      </p:pic>
      <p:pic>
        <p:nvPicPr>
          <p:cNvPr id="14" name="Picture 13" descr="A row of multi-story buildings with stairs  Description automatically generated">
            <a:extLst>
              <a:ext uri="{FF2B5EF4-FFF2-40B4-BE49-F238E27FC236}">
                <a16:creationId xmlns:a16="http://schemas.microsoft.com/office/drawing/2014/main" id="{059AF635-8F07-9A94-0295-D4EE1ABAF083}"/>
              </a:ext>
            </a:extLst>
          </p:cNvPr>
          <p:cNvPicPr>
            <a:picLocks noChangeAspect="1"/>
          </p:cNvPicPr>
          <p:nvPr/>
        </p:nvPicPr>
        <p:blipFill>
          <a:blip r:embed="rId5"/>
          <a:stretch>
            <a:fillRect/>
          </a:stretch>
        </p:blipFill>
        <p:spPr>
          <a:xfrm>
            <a:off x="619125" y="4228101"/>
            <a:ext cx="2590800" cy="1762125"/>
          </a:xfrm>
          <a:prstGeom prst="rect">
            <a:avLst/>
          </a:prstGeom>
        </p:spPr>
      </p:pic>
      <p:pic>
        <p:nvPicPr>
          <p:cNvPr id="16" name="Picture 15" descr="A living room with a couch and coffee table  Description automatically generated">
            <a:extLst>
              <a:ext uri="{FF2B5EF4-FFF2-40B4-BE49-F238E27FC236}">
                <a16:creationId xmlns:a16="http://schemas.microsoft.com/office/drawing/2014/main" id="{98D9310E-CB1A-C3BF-0988-F8AAC8CE2E40}"/>
              </a:ext>
            </a:extLst>
          </p:cNvPr>
          <p:cNvPicPr>
            <a:picLocks noChangeAspect="1"/>
          </p:cNvPicPr>
          <p:nvPr/>
        </p:nvPicPr>
        <p:blipFill>
          <a:blip r:embed="rId6"/>
          <a:stretch>
            <a:fillRect/>
          </a:stretch>
        </p:blipFill>
        <p:spPr>
          <a:xfrm>
            <a:off x="3376284" y="2548331"/>
            <a:ext cx="2619375" cy="1743075"/>
          </a:xfrm>
          <a:prstGeom prst="rect">
            <a:avLst/>
          </a:prstGeom>
        </p:spPr>
      </p:pic>
      <p:sp>
        <p:nvSpPr>
          <p:cNvPr id="17" name="TextBox 16">
            <a:extLst>
              <a:ext uri="{FF2B5EF4-FFF2-40B4-BE49-F238E27FC236}">
                <a16:creationId xmlns:a16="http://schemas.microsoft.com/office/drawing/2014/main" id="{3A2A5FD3-6629-E19B-3947-2D20819C1260}"/>
              </a:ext>
            </a:extLst>
          </p:cNvPr>
          <p:cNvSpPr txBox="1"/>
          <p:nvPr/>
        </p:nvSpPr>
        <p:spPr>
          <a:xfrm>
            <a:off x="9501051" y="987424"/>
            <a:ext cx="713657" cy="369332"/>
          </a:xfrm>
          <a:prstGeom prst="rect">
            <a:avLst/>
          </a:prstGeom>
          <a:noFill/>
        </p:spPr>
        <p:txBody>
          <a:bodyPr wrap="none">
            <a:spAutoFit/>
          </a:bodyPr>
          <a:lstStyle/>
          <a:p>
            <a:pPr>
              <a:defRPr b="1"/>
            </a:pPr>
            <a:r>
              <a:t>Toit</a:t>
            </a:r>
            <a:endParaRPr b="1"/>
          </a:p>
        </p:txBody>
      </p:sp>
      <p:sp>
        <p:nvSpPr>
          <p:cNvPr id="18" name="TextBox 17">
            <a:extLst>
              <a:ext uri="{FF2B5EF4-FFF2-40B4-BE49-F238E27FC236}">
                <a16:creationId xmlns:a16="http://schemas.microsoft.com/office/drawing/2014/main" id="{4C1E72E3-D516-9053-C6F2-997D18082F48}"/>
              </a:ext>
            </a:extLst>
          </p:cNvPr>
          <p:cNvSpPr txBox="1"/>
          <p:nvPr/>
        </p:nvSpPr>
        <p:spPr>
          <a:xfrm>
            <a:off x="6096000" y="4038958"/>
            <a:ext cx="713657" cy="369332"/>
          </a:xfrm>
          <a:prstGeom prst="rect">
            <a:avLst/>
          </a:prstGeom>
          <a:noFill/>
        </p:spPr>
        <p:txBody>
          <a:bodyPr wrap="none">
            <a:spAutoFit/>
          </a:bodyPr>
          <a:lstStyle/>
          <a:p>
            <a:pPr>
              <a:defRPr b="1"/>
            </a:pPr>
            <a:r>
              <a:t>Toit</a:t>
            </a:r>
            <a:endParaRPr b="1"/>
          </a:p>
        </p:txBody>
      </p:sp>
      <p:sp>
        <p:nvSpPr>
          <p:cNvPr id="19" name="TextBox 18">
            <a:extLst>
              <a:ext uri="{FF2B5EF4-FFF2-40B4-BE49-F238E27FC236}">
                <a16:creationId xmlns:a16="http://schemas.microsoft.com/office/drawing/2014/main" id="{EEA16889-ADB7-969D-F52B-CA89E3BE1234}"/>
              </a:ext>
            </a:extLst>
          </p:cNvPr>
          <p:cNvSpPr txBox="1"/>
          <p:nvPr/>
        </p:nvSpPr>
        <p:spPr>
          <a:xfrm>
            <a:off x="2319584" y="2490424"/>
            <a:ext cx="1056700" cy="369332"/>
          </a:xfrm>
          <a:prstGeom prst="rect">
            <a:avLst/>
          </a:prstGeom>
          <a:noFill/>
        </p:spPr>
        <p:txBody>
          <a:bodyPr wrap="none">
            <a:spAutoFit/>
          </a:bodyPr>
          <a:lstStyle/>
          <a:p>
            <a:pPr>
              <a:defRPr b="1"/>
            </a:pPr>
            <a:r>
              <a:t>Intérieur</a:t>
            </a:r>
            <a:endParaRPr b="1"/>
          </a:p>
        </p:txBody>
      </p:sp>
      <p:sp>
        <p:nvSpPr>
          <p:cNvPr id="20" name="TextBox 19">
            <a:extLst>
              <a:ext uri="{FF2B5EF4-FFF2-40B4-BE49-F238E27FC236}">
                <a16:creationId xmlns:a16="http://schemas.microsoft.com/office/drawing/2014/main" id="{C9540B33-38D5-4EC8-52FA-5149EC6A03E7}"/>
              </a:ext>
            </a:extLst>
          </p:cNvPr>
          <p:cNvSpPr txBox="1"/>
          <p:nvPr/>
        </p:nvSpPr>
        <p:spPr>
          <a:xfrm>
            <a:off x="619125" y="3854292"/>
            <a:ext cx="1064715" cy="369332"/>
          </a:xfrm>
          <a:prstGeom prst="rect">
            <a:avLst/>
          </a:prstGeom>
          <a:noFill/>
        </p:spPr>
        <p:txBody>
          <a:bodyPr wrap="none">
            <a:spAutoFit/>
          </a:bodyPr>
          <a:lstStyle/>
          <a:p>
            <a:pPr>
              <a:defRPr b="1"/>
            </a:pPr>
            <a:r>
              <a:t>Façade</a:t>
            </a:r>
            <a:endParaRPr b="1"/>
          </a:p>
        </p:txBody>
      </p:sp>
    </p:spTree>
    <p:extLst>
      <p:ext uri="{BB962C8B-B14F-4D97-AF65-F5344CB8AC3E}">
        <p14:creationId xmlns:p14="http://schemas.microsoft.com/office/powerpoint/2010/main" val="50212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E5FC-AED2-0CF0-06D1-1F6AD7B33085}"/>
              </a:ext>
            </a:extLst>
          </p:cNvPr>
          <p:cNvSpPr>
            <a:spLocks noGrp="1"/>
          </p:cNvSpPr>
          <p:nvPr>
            <p:ph type="title"/>
          </p:nvPr>
        </p:nvSpPr>
        <p:spPr/>
        <p:txBody>
          <a:bodyPr/>
          <a:lstStyle/>
          <a:p>
            <a:r>
              <a:t>Ils sont de différents types...</a:t>
            </a:r>
          </a:p>
        </p:txBody>
      </p:sp>
      <p:pic>
        <p:nvPicPr>
          <p:cNvPr id="6" name="Picture Placeholder 5" descr="A boat on the water  Description automatically generated">
            <a:extLst>
              <a:ext uri="{FF2B5EF4-FFF2-40B4-BE49-F238E27FC236}">
                <a16:creationId xmlns:a16="http://schemas.microsoft.com/office/drawing/2014/main" id="{DAE2C410-155F-68F1-9193-A63BA4665297}"/>
              </a:ext>
            </a:extLst>
          </p:cNvPr>
          <p:cNvPicPr>
            <a:picLocks noGrp="1" noChangeAspect="1"/>
          </p:cNvPicPr>
          <p:nvPr>
            <p:ph type="pic" idx="1"/>
          </p:nvPr>
        </p:nvPicPr>
        <p:blipFill>
          <a:blip r:embed="rId2"/>
          <a:srcRect l="26124" r="26124"/>
          <a:stretch>
            <a:fillRect/>
          </a:stretch>
        </p:blipFill>
        <p:spPr>
          <a:xfrm>
            <a:off x="9013507" y="3723218"/>
            <a:ext cx="2470717" cy="1950901"/>
          </a:xfrm>
        </p:spPr>
      </p:pic>
      <p:sp>
        <p:nvSpPr>
          <p:cNvPr id="4" name="Text Placeholder 3">
            <a:extLst>
              <a:ext uri="{FF2B5EF4-FFF2-40B4-BE49-F238E27FC236}">
                <a16:creationId xmlns:a16="http://schemas.microsoft.com/office/drawing/2014/main" id="{0D07149A-AA13-5020-6941-F2FA87767CA1}"/>
              </a:ext>
            </a:extLst>
          </p:cNvPr>
          <p:cNvSpPr>
            <a:spLocks noGrp="1"/>
          </p:cNvSpPr>
          <p:nvPr>
            <p:ph type="body" sz="half" idx="2"/>
          </p:nvPr>
        </p:nvSpPr>
        <p:spPr/>
        <p:txBody>
          <a:bodyPr/>
          <a:lstStyle/>
          <a:p>
            <a:r>
              <a:t>... liées à différentes fonctions</a:t>
            </a:r>
          </a:p>
        </p:txBody>
      </p:sp>
      <p:pic>
        <p:nvPicPr>
          <p:cNvPr id="8" name="Picture 7" descr="A large building with a roof  Description automatically generated">
            <a:extLst>
              <a:ext uri="{FF2B5EF4-FFF2-40B4-BE49-F238E27FC236}">
                <a16:creationId xmlns:a16="http://schemas.microsoft.com/office/drawing/2014/main" id="{FA7230A0-2AA8-EE10-BB19-23DD976799E3}"/>
              </a:ext>
            </a:extLst>
          </p:cNvPr>
          <p:cNvPicPr>
            <a:picLocks noChangeAspect="1"/>
          </p:cNvPicPr>
          <p:nvPr/>
        </p:nvPicPr>
        <p:blipFill>
          <a:blip r:embed="rId3"/>
          <a:stretch>
            <a:fillRect/>
          </a:stretch>
        </p:blipFill>
        <p:spPr>
          <a:xfrm>
            <a:off x="5142143" y="458503"/>
            <a:ext cx="3203256" cy="2267473"/>
          </a:xfrm>
          <a:prstGeom prst="rect">
            <a:avLst/>
          </a:prstGeom>
        </p:spPr>
      </p:pic>
      <p:pic>
        <p:nvPicPr>
          <p:cNvPr id="10" name="Picture 9" descr="A building with a circular structure  Description automatically generated with medium confidence">
            <a:extLst>
              <a:ext uri="{FF2B5EF4-FFF2-40B4-BE49-F238E27FC236}">
                <a16:creationId xmlns:a16="http://schemas.microsoft.com/office/drawing/2014/main" id="{8B2698BA-510F-F312-5873-7E44153A619C}"/>
              </a:ext>
            </a:extLst>
          </p:cNvPr>
          <p:cNvPicPr>
            <a:picLocks noChangeAspect="1"/>
          </p:cNvPicPr>
          <p:nvPr/>
        </p:nvPicPr>
        <p:blipFill>
          <a:blip r:embed="rId4"/>
          <a:stretch>
            <a:fillRect/>
          </a:stretch>
        </p:blipFill>
        <p:spPr>
          <a:xfrm>
            <a:off x="836611" y="3910149"/>
            <a:ext cx="3525141" cy="1974079"/>
          </a:xfrm>
          <a:prstGeom prst="rect">
            <a:avLst/>
          </a:prstGeom>
        </p:spPr>
      </p:pic>
      <p:pic>
        <p:nvPicPr>
          <p:cNvPr id="12" name="Picture 11" descr="A truck driving on the road  Description automatically generated">
            <a:extLst>
              <a:ext uri="{FF2B5EF4-FFF2-40B4-BE49-F238E27FC236}">
                <a16:creationId xmlns:a16="http://schemas.microsoft.com/office/drawing/2014/main" id="{16440A59-F736-9807-AA07-D986213E3E1A}"/>
              </a:ext>
            </a:extLst>
          </p:cNvPr>
          <p:cNvPicPr>
            <a:picLocks noChangeAspect="1"/>
          </p:cNvPicPr>
          <p:nvPr/>
        </p:nvPicPr>
        <p:blipFill>
          <a:blip r:embed="rId5"/>
          <a:stretch>
            <a:fillRect/>
          </a:stretch>
        </p:blipFill>
        <p:spPr>
          <a:xfrm>
            <a:off x="5991227" y="4411901"/>
            <a:ext cx="2857500" cy="1600200"/>
          </a:xfrm>
          <a:prstGeom prst="rect">
            <a:avLst/>
          </a:prstGeom>
        </p:spPr>
      </p:pic>
      <p:pic>
        <p:nvPicPr>
          <p:cNvPr id="14" name="Picture 13" descr="A large house with a pool in the middle of it  Description automatically generated">
            <a:extLst>
              <a:ext uri="{FF2B5EF4-FFF2-40B4-BE49-F238E27FC236}">
                <a16:creationId xmlns:a16="http://schemas.microsoft.com/office/drawing/2014/main" id="{A0717143-DE8A-651E-CB05-3F113A0F8F18}"/>
              </a:ext>
            </a:extLst>
          </p:cNvPr>
          <p:cNvPicPr>
            <a:picLocks noChangeAspect="1"/>
          </p:cNvPicPr>
          <p:nvPr/>
        </p:nvPicPr>
        <p:blipFill>
          <a:blip r:embed="rId6"/>
          <a:stretch>
            <a:fillRect/>
          </a:stretch>
        </p:blipFill>
        <p:spPr>
          <a:xfrm>
            <a:off x="8715517" y="1756274"/>
            <a:ext cx="2619375" cy="1743075"/>
          </a:xfrm>
          <a:prstGeom prst="rect">
            <a:avLst/>
          </a:prstGeom>
        </p:spPr>
      </p:pic>
      <p:sp>
        <p:nvSpPr>
          <p:cNvPr id="21" name="TextBox 20">
            <a:extLst>
              <a:ext uri="{FF2B5EF4-FFF2-40B4-BE49-F238E27FC236}">
                <a16:creationId xmlns:a16="http://schemas.microsoft.com/office/drawing/2014/main" id="{0E20335D-3ECF-A9E9-04AB-66B66E5F1EC5}"/>
              </a:ext>
            </a:extLst>
          </p:cNvPr>
          <p:cNvSpPr txBox="1"/>
          <p:nvPr/>
        </p:nvSpPr>
        <p:spPr>
          <a:xfrm>
            <a:off x="8345399" y="700264"/>
            <a:ext cx="984565" cy="369332"/>
          </a:xfrm>
          <a:prstGeom prst="rect">
            <a:avLst/>
          </a:prstGeom>
          <a:noFill/>
        </p:spPr>
        <p:txBody>
          <a:bodyPr wrap="none">
            <a:spAutoFit/>
          </a:bodyPr>
          <a:lstStyle/>
          <a:p>
            <a:pPr>
              <a:defRPr b="1"/>
            </a:pPr>
            <a:r>
              <a:t>École</a:t>
            </a:r>
            <a:endParaRPr b="1"/>
          </a:p>
        </p:txBody>
      </p:sp>
      <p:sp>
        <p:nvSpPr>
          <p:cNvPr id="15" name="TextBox 14">
            <a:extLst>
              <a:ext uri="{FF2B5EF4-FFF2-40B4-BE49-F238E27FC236}">
                <a16:creationId xmlns:a16="http://schemas.microsoft.com/office/drawing/2014/main" id="{A5F1551B-86A8-45F7-8140-AF41C4530AC3}"/>
              </a:ext>
            </a:extLst>
          </p:cNvPr>
          <p:cNvSpPr txBox="1"/>
          <p:nvPr/>
        </p:nvSpPr>
        <p:spPr>
          <a:xfrm>
            <a:off x="8715517" y="1386942"/>
            <a:ext cx="926857" cy="369332"/>
          </a:xfrm>
          <a:prstGeom prst="rect">
            <a:avLst/>
          </a:prstGeom>
          <a:noFill/>
        </p:spPr>
        <p:txBody>
          <a:bodyPr wrap="none">
            <a:spAutoFit/>
          </a:bodyPr>
          <a:lstStyle/>
          <a:p>
            <a:pPr>
              <a:defRPr b="1"/>
            </a:pPr>
            <a:r>
              <a:t>Maison</a:t>
            </a:r>
            <a:endParaRPr b="1"/>
          </a:p>
        </p:txBody>
      </p:sp>
      <p:sp>
        <p:nvSpPr>
          <p:cNvPr id="16" name="TextBox 15">
            <a:extLst>
              <a:ext uri="{FF2B5EF4-FFF2-40B4-BE49-F238E27FC236}">
                <a16:creationId xmlns:a16="http://schemas.microsoft.com/office/drawing/2014/main" id="{5BA39F16-76B7-A9DC-BFB0-BDF4C85F30BA}"/>
              </a:ext>
            </a:extLst>
          </p:cNvPr>
          <p:cNvSpPr txBox="1"/>
          <p:nvPr/>
        </p:nvSpPr>
        <p:spPr>
          <a:xfrm>
            <a:off x="836611" y="3556736"/>
            <a:ext cx="881973" cy="369332"/>
          </a:xfrm>
          <a:prstGeom prst="rect">
            <a:avLst/>
          </a:prstGeom>
          <a:noFill/>
        </p:spPr>
        <p:txBody>
          <a:bodyPr wrap="none">
            <a:spAutoFit/>
          </a:bodyPr>
          <a:lstStyle/>
          <a:p>
            <a:pPr>
              <a:defRPr b="1"/>
            </a:pPr>
            <a:r>
              <a:t>Bureau</a:t>
            </a:r>
            <a:endParaRPr b="1"/>
          </a:p>
        </p:txBody>
      </p:sp>
      <p:sp>
        <p:nvSpPr>
          <p:cNvPr id="17" name="TextBox 16">
            <a:extLst>
              <a:ext uri="{FF2B5EF4-FFF2-40B4-BE49-F238E27FC236}">
                <a16:creationId xmlns:a16="http://schemas.microsoft.com/office/drawing/2014/main" id="{E49D86C4-C531-2B08-A062-DA2E3833C769}"/>
              </a:ext>
            </a:extLst>
          </p:cNvPr>
          <p:cNvSpPr txBox="1"/>
          <p:nvPr/>
        </p:nvSpPr>
        <p:spPr>
          <a:xfrm>
            <a:off x="10121373" y="5699562"/>
            <a:ext cx="1093569" cy="369332"/>
          </a:xfrm>
          <a:prstGeom prst="rect">
            <a:avLst/>
          </a:prstGeom>
          <a:noFill/>
        </p:spPr>
        <p:txBody>
          <a:bodyPr wrap="none">
            <a:spAutoFit/>
          </a:bodyPr>
          <a:lstStyle/>
          <a:p>
            <a:pPr>
              <a:defRPr b="1"/>
            </a:pPr>
            <a:r>
              <a:t>Usine</a:t>
            </a:r>
            <a:endParaRPr b="1"/>
          </a:p>
        </p:txBody>
      </p:sp>
      <p:sp>
        <p:nvSpPr>
          <p:cNvPr id="18" name="TextBox 17">
            <a:extLst>
              <a:ext uri="{FF2B5EF4-FFF2-40B4-BE49-F238E27FC236}">
                <a16:creationId xmlns:a16="http://schemas.microsoft.com/office/drawing/2014/main" id="{8282C452-B023-6670-25DD-7AB62C5CFA91}"/>
              </a:ext>
            </a:extLst>
          </p:cNvPr>
          <p:cNvSpPr txBox="1"/>
          <p:nvPr/>
        </p:nvSpPr>
        <p:spPr>
          <a:xfrm>
            <a:off x="4834841" y="5684322"/>
            <a:ext cx="1093569" cy="369332"/>
          </a:xfrm>
          <a:prstGeom prst="rect">
            <a:avLst/>
          </a:prstGeom>
          <a:noFill/>
        </p:spPr>
        <p:txBody>
          <a:bodyPr wrap="none">
            <a:spAutoFit/>
          </a:bodyPr>
          <a:lstStyle/>
          <a:p>
            <a:pPr>
              <a:defRPr b="1"/>
            </a:pPr>
            <a:r>
              <a:t>Usine</a:t>
            </a:r>
            <a:endParaRPr b="1"/>
          </a:p>
        </p:txBody>
      </p:sp>
      <p:pic>
        <p:nvPicPr>
          <p:cNvPr id="20" name="Picture 19" descr="A building with a sign on the front  Description automatically generated">
            <a:extLst>
              <a:ext uri="{FF2B5EF4-FFF2-40B4-BE49-F238E27FC236}">
                <a16:creationId xmlns:a16="http://schemas.microsoft.com/office/drawing/2014/main" id="{CC83DA71-5122-8E5E-7B73-7638D706ECE2}"/>
              </a:ext>
            </a:extLst>
          </p:cNvPr>
          <p:cNvPicPr>
            <a:picLocks noChangeAspect="1"/>
          </p:cNvPicPr>
          <p:nvPr/>
        </p:nvPicPr>
        <p:blipFill>
          <a:blip r:embed="rId7"/>
          <a:stretch>
            <a:fillRect/>
          </a:stretch>
        </p:blipFill>
        <p:spPr>
          <a:xfrm>
            <a:off x="4320906" y="2725976"/>
            <a:ext cx="2714625" cy="1685925"/>
          </a:xfrm>
          <a:prstGeom prst="rect">
            <a:avLst/>
          </a:prstGeom>
        </p:spPr>
      </p:pic>
      <p:sp>
        <p:nvSpPr>
          <p:cNvPr id="22" name="TextBox 21">
            <a:extLst>
              <a:ext uri="{FF2B5EF4-FFF2-40B4-BE49-F238E27FC236}">
                <a16:creationId xmlns:a16="http://schemas.microsoft.com/office/drawing/2014/main" id="{EB210DD0-2FB8-63D1-1066-C601A019ED54}"/>
              </a:ext>
            </a:extLst>
          </p:cNvPr>
          <p:cNvSpPr txBox="1"/>
          <p:nvPr/>
        </p:nvSpPr>
        <p:spPr>
          <a:xfrm>
            <a:off x="2871470" y="2725975"/>
            <a:ext cx="1449436" cy="369332"/>
          </a:xfrm>
          <a:prstGeom prst="rect">
            <a:avLst/>
          </a:prstGeom>
          <a:noFill/>
        </p:spPr>
        <p:txBody>
          <a:bodyPr wrap="none">
            <a:spAutoFit/>
          </a:bodyPr>
          <a:lstStyle/>
          <a:p>
            <a:pPr>
              <a:defRPr b="1"/>
            </a:pPr>
            <a:r>
              <a:t>Salle de sport</a:t>
            </a:r>
            <a:endParaRPr b="1"/>
          </a:p>
        </p:txBody>
      </p:sp>
    </p:spTree>
    <p:extLst>
      <p:ext uri="{BB962C8B-B14F-4D97-AF65-F5344CB8AC3E}">
        <p14:creationId xmlns:p14="http://schemas.microsoft.com/office/powerpoint/2010/main" val="223573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6A1A-8A68-53CA-18C7-727B1B98ABCD}"/>
              </a:ext>
            </a:extLst>
          </p:cNvPr>
          <p:cNvSpPr>
            <a:spLocks noGrp="1"/>
          </p:cNvSpPr>
          <p:nvPr>
            <p:ph type="title"/>
          </p:nvPr>
        </p:nvSpPr>
        <p:spPr/>
        <p:txBody>
          <a:bodyPr>
            <a:noAutofit/>
          </a:bodyPr>
          <a:lstStyle/>
          <a:p>
            <a:r>
              <a:t>Leur taille est différente...</a:t>
            </a:r>
          </a:p>
        </p:txBody>
      </p:sp>
      <p:pic>
        <p:nvPicPr>
          <p:cNvPr id="6" name="Picture Placeholder 5" descr="Shanghai Tower skyline with a body of water  Description automatically generated">
            <a:extLst>
              <a:ext uri="{FF2B5EF4-FFF2-40B4-BE49-F238E27FC236}">
                <a16:creationId xmlns:a16="http://schemas.microsoft.com/office/drawing/2014/main" id="{BFBFFDBB-D0A2-D4DF-5BE1-58FAEAC6F89E}"/>
              </a:ext>
            </a:extLst>
          </p:cNvPr>
          <p:cNvPicPr>
            <a:picLocks noGrp="1" noChangeAspect="1"/>
          </p:cNvPicPr>
          <p:nvPr>
            <p:ph type="pic" idx="1"/>
          </p:nvPr>
        </p:nvPicPr>
        <p:blipFill>
          <a:blip r:embed="rId2"/>
          <a:srcRect l="14421" r="14421"/>
          <a:stretch>
            <a:fillRect/>
          </a:stretch>
        </p:blipFill>
        <p:spPr>
          <a:xfrm>
            <a:off x="8341074" y="3309257"/>
            <a:ext cx="3011138" cy="2377622"/>
          </a:xfrm>
        </p:spPr>
      </p:pic>
      <p:sp>
        <p:nvSpPr>
          <p:cNvPr id="4" name="Text Placeholder 3">
            <a:extLst>
              <a:ext uri="{FF2B5EF4-FFF2-40B4-BE49-F238E27FC236}">
                <a16:creationId xmlns:a16="http://schemas.microsoft.com/office/drawing/2014/main" id="{45182F3F-DAE7-0EC3-9217-592F13999B43}"/>
              </a:ext>
            </a:extLst>
          </p:cNvPr>
          <p:cNvSpPr>
            <a:spLocks noGrp="1"/>
          </p:cNvSpPr>
          <p:nvPr>
            <p:ph type="body" sz="half" idx="2"/>
          </p:nvPr>
        </p:nvSpPr>
        <p:spPr/>
        <p:txBody>
          <a:bodyPr/>
          <a:lstStyle/>
          <a:p>
            <a:r>
              <a:t>... et forme</a:t>
            </a:r>
          </a:p>
        </p:txBody>
      </p:sp>
      <p:pic>
        <p:nvPicPr>
          <p:cNvPr id="8" name="Picture 7" descr="A small wooden building with glass doors  Description automatically generated">
            <a:extLst>
              <a:ext uri="{FF2B5EF4-FFF2-40B4-BE49-F238E27FC236}">
                <a16:creationId xmlns:a16="http://schemas.microsoft.com/office/drawing/2014/main" id="{CFCC11E8-C145-2CE9-DCD5-BABA4BED8754}"/>
              </a:ext>
            </a:extLst>
          </p:cNvPr>
          <p:cNvPicPr>
            <a:picLocks noChangeAspect="1"/>
          </p:cNvPicPr>
          <p:nvPr/>
        </p:nvPicPr>
        <p:blipFill>
          <a:blip r:embed="rId3"/>
          <a:stretch>
            <a:fillRect/>
          </a:stretch>
        </p:blipFill>
        <p:spPr>
          <a:xfrm>
            <a:off x="7070815" y="1396637"/>
            <a:ext cx="2857500" cy="1600200"/>
          </a:xfrm>
          <a:prstGeom prst="rect">
            <a:avLst/>
          </a:prstGeom>
        </p:spPr>
      </p:pic>
      <p:pic>
        <p:nvPicPr>
          <p:cNvPr id="10" name="Picture 9" descr="Aerial view of a large building  Description automatically generated">
            <a:extLst>
              <a:ext uri="{FF2B5EF4-FFF2-40B4-BE49-F238E27FC236}">
                <a16:creationId xmlns:a16="http://schemas.microsoft.com/office/drawing/2014/main" id="{A80DAB33-982D-9F30-354D-E8431335766F}"/>
              </a:ext>
            </a:extLst>
          </p:cNvPr>
          <p:cNvPicPr>
            <a:picLocks noChangeAspect="1"/>
          </p:cNvPicPr>
          <p:nvPr/>
        </p:nvPicPr>
        <p:blipFill>
          <a:blip r:embed="rId4"/>
          <a:stretch>
            <a:fillRect/>
          </a:stretch>
        </p:blipFill>
        <p:spPr>
          <a:xfrm>
            <a:off x="3962582" y="3567780"/>
            <a:ext cx="3749176" cy="2119099"/>
          </a:xfrm>
          <a:prstGeom prst="rect">
            <a:avLst/>
          </a:prstGeom>
        </p:spPr>
      </p:pic>
      <p:pic>
        <p:nvPicPr>
          <p:cNvPr id="12" name="Picture 11" descr="A white house with a driveway and trees  Description automatically generated">
            <a:extLst>
              <a:ext uri="{FF2B5EF4-FFF2-40B4-BE49-F238E27FC236}">
                <a16:creationId xmlns:a16="http://schemas.microsoft.com/office/drawing/2014/main" id="{EF090048-62CE-970E-3E32-0FAE1843F2DC}"/>
              </a:ext>
            </a:extLst>
          </p:cNvPr>
          <p:cNvPicPr>
            <a:picLocks noChangeAspect="1"/>
          </p:cNvPicPr>
          <p:nvPr/>
        </p:nvPicPr>
        <p:blipFill>
          <a:blip r:embed="rId5"/>
          <a:stretch>
            <a:fillRect/>
          </a:stretch>
        </p:blipFill>
        <p:spPr>
          <a:xfrm>
            <a:off x="4536757" y="985837"/>
            <a:ext cx="2143125" cy="2143125"/>
          </a:xfrm>
          <a:prstGeom prst="rect">
            <a:avLst/>
          </a:prstGeom>
        </p:spPr>
      </p:pic>
      <p:pic>
        <p:nvPicPr>
          <p:cNvPr id="14" name="Picture 13" descr="A brick building with a garage  Description automatically generated">
            <a:extLst>
              <a:ext uri="{FF2B5EF4-FFF2-40B4-BE49-F238E27FC236}">
                <a16:creationId xmlns:a16="http://schemas.microsoft.com/office/drawing/2014/main" id="{0DE82C80-9ED4-BF99-F3B2-41CBC4D20533}"/>
              </a:ext>
            </a:extLst>
          </p:cNvPr>
          <p:cNvPicPr>
            <a:picLocks noChangeAspect="1"/>
          </p:cNvPicPr>
          <p:nvPr/>
        </p:nvPicPr>
        <p:blipFill>
          <a:blip r:embed="rId6"/>
          <a:stretch>
            <a:fillRect/>
          </a:stretch>
        </p:blipFill>
        <p:spPr>
          <a:xfrm>
            <a:off x="821237" y="3316346"/>
            <a:ext cx="2466975" cy="1847850"/>
          </a:xfrm>
          <a:prstGeom prst="rect">
            <a:avLst/>
          </a:prstGeom>
        </p:spPr>
      </p:pic>
      <p:sp>
        <p:nvSpPr>
          <p:cNvPr id="23" name="TextBox 22">
            <a:extLst>
              <a:ext uri="{FF2B5EF4-FFF2-40B4-BE49-F238E27FC236}">
                <a16:creationId xmlns:a16="http://schemas.microsoft.com/office/drawing/2014/main" id="{1A67A2E3-8D1C-0AFB-5494-315443F7770A}"/>
              </a:ext>
            </a:extLst>
          </p:cNvPr>
          <p:cNvSpPr txBox="1"/>
          <p:nvPr/>
        </p:nvSpPr>
        <p:spPr>
          <a:xfrm>
            <a:off x="9751258" y="5684322"/>
            <a:ext cx="1667444" cy="369332"/>
          </a:xfrm>
          <a:prstGeom prst="rect">
            <a:avLst/>
          </a:prstGeom>
          <a:noFill/>
        </p:spPr>
        <p:txBody>
          <a:bodyPr wrap="none">
            <a:spAutoFit/>
          </a:bodyPr>
          <a:lstStyle/>
          <a:p>
            <a:pPr>
              <a:defRPr b="1"/>
            </a:pPr>
            <a:r>
              <a:t>Grattoirs pour skyscers</a:t>
            </a:r>
            <a:endParaRPr b="1"/>
          </a:p>
        </p:txBody>
      </p:sp>
      <p:sp>
        <p:nvSpPr>
          <p:cNvPr id="15" name="TextBox 14">
            <a:extLst>
              <a:ext uri="{FF2B5EF4-FFF2-40B4-BE49-F238E27FC236}">
                <a16:creationId xmlns:a16="http://schemas.microsoft.com/office/drawing/2014/main" id="{4AB4743F-A011-7E69-7DC0-BD6CFE35F281}"/>
              </a:ext>
            </a:extLst>
          </p:cNvPr>
          <p:cNvSpPr txBox="1"/>
          <p:nvPr/>
        </p:nvSpPr>
        <p:spPr>
          <a:xfrm>
            <a:off x="8462346" y="1055761"/>
            <a:ext cx="1468672" cy="369332"/>
          </a:xfrm>
          <a:prstGeom prst="rect">
            <a:avLst/>
          </a:prstGeom>
          <a:noFill/>
        </p:spPr>
        <p:txBody>
          <a:bodyPr wrap="none">
            <a:spAutoFit/>
          </a:bodyPr>
          <a:lstStyle/>
          <a:p>
            <a:pPr>
              <a:defRPr b="1"/>
            </a:pPr>
            <a:r>
              <a:t>Petite maison</a:t>
            </a:r>
            <a:endParaRPr b="1"/>
          </a:p>
        </p:txBody>
      </p:sp>
      <p:sp>
        <p:nvSpPr>
          <p:cNvPr id="16" name="TextBox 15">
            <a:extLst>
              <a:ext uri="{FF2B5EF4-FFF2-40B4-BE49-F238E27FC236}">
                <a16:creationId xmlns:a16="http://schemas.microsoft.com/office/drawing/2014/main" id="{FE83C68A-68E8-952D-FBFF-502F1976F8E3}"/>
              </a:ext>
            </a:extLst>
          </p:cNvPr>
          <p:cNvSpPr txBox="1"/>
          <p:nvPr/>
        </p:nvSpPr>
        <p:spPr>
          <a:xfrm>
            <a:off x="808772" y="5164196"/>
            <a:ext cx="1369286" cy="369332"/>
          </a:xfrm>
          <a:prstGeom prst="rect">
            <a:avLst/>
          </a:prstGeom>
          <a:noFill/>
        </p:spPr>
        <p:txBody>
          <a:bodyPr wrap="none">
            <a:spAutoFit/>
          </a:bodyPr>
          <a:lstStyle/>
          <a:p>
            <a:pPr>
              <a:defRPr b="1"/>
            </a:pPr>
            <a:r>
              <a:t>Ancienne maison</a:t>
            </a:r>
            <a:endParaRPr b="1"/>
          </a:p>
        </p:txBody>
      </p:sp>
      <p:sp>
        <p:nvSpPr>
          <p:cNvPr id="17" name="TextBox 16">
            <a:extLst>
              <a:ext uri="{FF2B5EF4-FFF2-40B4-BE49-F238E27FC236}">
                <a16:creationId xmlns:a16="http://schemas.microsoft.com/office/drawing/2014/main" id="{3DC7F249-248D-8A04-C2DD-3A7E49D8DD72}"/>
              </a:ext>
            </a:extLst>
          </p:cNvPr>
          <p:cNvSpPr txBox="1"/>
          <p:nvPr/>
        </p:nvSpPr>
        <p:spPr>
          <a:xfrm>
            <a:off x="5837170" y="5684322"/>
            <a:ext cx="1976823" cy="369332"/>
          </a:xfrm>
          <a:prstGeom prst="rect">
            <a:avLst/>
          </a:prstGeom>
          <a:noFill/>
        </p:spPr>
        <p:txBody>
          <a:bodyPr wrap="none">
            <a:spAutoFit/>
          </a:bodyPr>
          <a:lstStyle/>
          <a:p>
            <a:pPr>
              <a:defRPr b="1"/>
            </a:pPr>
            <a:r>
              <a:t>Formes spéciales</a:t>
            </a:r>
            <a:endParaRPr b="1"/>
          </a:p>
        </p:txBody>
      </p:sp>
      <p:sp>
        <p:nvSpPr>
          <p:cNvPr id="18" name="TextBox 17">
            <a:extLst>
              <a:ext uri="{FF2B5EF4-FFF2-40B4-BE49-F238E27FC236}">
                <a16:creationId xmlns:a16="http://schemas.microsoft.com/office/drawing/2014/main" id="{111555C2-F2AD-B030-4EA9-2A58A3DA643F}"/>
              </a:ext>
            </a:extLst>
          </p:cNvPr>
          <p:cNvSpPr txBox="1"/>
          <p:nvPr/>
        </p:nvSpPr>
        <p:spPr>
          <a:xfrm>
            <a:off x="4898451" y="616505"/>
            <a:ext cx="1877437" cy="369332"/>
          </a:xfrm>
          <a:prstGeom prst="rect">
            <a:avLst/>
          </a:prstGeom>
          <a:noFill/>
        </p:spPr>
        <p:txBody>
          <a:bodyPr wrap="none">
            <a:spAutoFit/>
          </a:bodyPr>
          <a:lstStyle/>
          <a:p>
            <a:pPr>
              <a:defRPr b="1"/>
            </a:pPr>
            <a:r>
              <a:t>Maison moderne</a:t>
            </a:r>
            <a:endParaRPr b="1"/>
          </a:p>
        </p:txBody>
      </p:sp>
    </p:spTree>
    <p:extLst>
      <p:ext uri="{BB962C8B-B14F-4D97-AF65-F5344CB8AC3E}">
        <p14:creationId xmlns:p14="http://schemas.microsoft.com/office/powerpoint/2010/main" val="50256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D405-64EF-F0B7-348B-FADC5D0693DB}"/>
              </a:ext>
            </a:extLst>
          </p:cNvPr>
          <p:cNvSpPr>
            <a:spLocks noGrp="1"/>
          </p:cNvSpPr>
          <p:nvPr>
            <p:ph type="title"/>
          </p:nvPr>
        </p:nvSpPr>
        <p:spPr/>
        <p:txBody>
          <a:bodyPr/>
          <a:lstStyle/>
          <a:p>
            <a:r>
              <a:t>Les maisons ne sont pas isolées...</a:t>
            </a:r>
          </a:p>
        </p:txBody>
      </p:sp>
      <p:pic>
        <p:nvPicPr>
          <p:cNvPr id="6" name="Picture Placeholder 5" descr="A table and chairs on a patio  Description automatically generated">
            <a:extLst>
              <a:ext uri="{FF2B5EF4-FFF2-40B4-BE49-F238E27FC236}">
                <a16:creationId xmlns:a16="http://schemas.microsoft.com/office/drawing/2014/main" id="{01CC4663-24A3-1A23-6086-AB7E68E5D0DB}"/>
              </a:ext>
            </a:extLst>
          </p:cNvPr>
          <p:cNvPicPr>
            <a:picLocks noGrp="1" noChangeAspect="1"/>
          </p:cNvPicPr>
          <p:nvPr>
            <p:ph type="pic" idx="1"/>
          </p:nvPr>
        </p:nvPicPr>
        <p:blipFill>
          <a:blip r:embed="rId2"/>
          <a:srcRect l="18339" r="18339"/>
          <a:stretch>
            <a:fillRect/>
          </a:stretch>
        </p:blipFill>
        <p:spPr>
          <a:xfrm>
            <a:off x="8456022" y="3429000"/>
            <a:ext cx="2812279" cy="2220601"/>
          </a:xfrm>
        </p:spPr>
      </p:pic>
      <p:sp>
        <p:nvSpPr>
          <p:cNvPr id="4" name="Text Placeholder 3">
            <a:extLst>
              <a:ext uri="{FF2B5EF4-FFF2-40B4-BE49-F238E27FC236}">
                <a16:creationId xmlns:a16="http://schemas.microsoft.com/office/drawing/2014/main" id="{47BA0CFB-D9E4-7677-4B1B-6EECF2491FC0}"/>
              </a:ext>
            </a:extLst>
          </p:cNvPr>
          <p:cNvSpPr>
            <a:spLocks noGrp="1"/>
          </p:cNvSpPr>
          <p:nvPr>
            <p:ph type="body" sz="half" idx="2"/>
          </p:nvPr>
        </p:nvSpPr>
        <p:spPr/>
        <p:txBody>
          <a:bodyPr/>
          <a:lstStyle/>
          <a:p>
            <a:r>
              <a:t>... ils ont des pièces connectées</a:t>
            </a:r>
          </a:p>
        </p:txBody>
      </p:sp>
      <p:pic>
        <p:nvPicPr>
          <p:cNvPr id="8" name="Picture 7" descr="A greenhouse with a brick wall and grass  Description automatically generated">
            <a:extLst>
              <a:ext uri="{FF2B5EF4-FFF2-40B4-BE49-F238E27FC236}">
                <a16:creationId xmlns:a16="http://schemas.microsoft.com/office/drawing/2014/main" id="{B322E4A0-4575-3A65-2BC7-300BC3DF981A}"/>
              </a:ext>
            </a:extLst>
          </p:cNvPr>
          <p:cNvPicPr>
            <a:picLocks noChangeAspect="1"/>
          </p:cNvPicPr>
          <p:nvPr/>
        </p:nvPicPr>
        <p:blipFill>
          <a:blip r:embed="rId3"/>
          <a:stretch>
            <a:fillRect/>
          </a:stretch>
        </p:blipFill>
        <p:spPr>
          <a:xfrm>
            <a:off x="7492500" y="1208399"/>
            <a:ext cx="2466975" cy="1847850"/>
          </a:xfrm>
          <a:prstGeom prst="rect">
            <a:avLst/>
          </a:prstGeom>
        </p:spPr>
      </p:pic>
      <p:pic>
        <p:nvPicPr>
          <p:cNvPr id="10" name="Picture 9" descr="A small house with a porch and a porch  Description automatically generated with medium confidence">
            <a:extLst>
              <a:ext uri="{FF2B5EF4-FFF2-40B4-BE49-F238E27FC236}">
                <a16:creationId xmlns:a16="http://schemas.microsoft.com/office/drawing/2014/main" id="{804A1E85-0765-FE46-CD88-BC385E7AAAD1}"/>
              </a:ext>
            </a:extLst>
          </p:cNvPr>
          <p:cNvPicPr>
            <a:picLocks noChangeAspect="1"/>
          </p:cNvPicPr>
          <p:nvPr/>
        </p:nvPicPr>
        <p:blipFill>
          <a:blip r:embed="rId4"/>
          <a:stretch>
            <a:fillRect/>
          </a:stretch>
        </p:blipFill>
        <p:spPr>
          <a:xfrm>
            <a:off x="5185273" y="4268788"/>
            <a:ext cx="2857500" cy="1600200"/>
          </a:xfrm>
          <a:prstGeom prst="rect">
            <a:avLst/>
          </a:prstGeom>
        </p:spPr>
      </p:pic>
      <p:pic>
        <p:nvPicPr>
          <p:cNvPr id="12" name="Picture 11" descr="A driveway in front of a house  Description automatically generated">
            <a:extLst>
              <a:ext uri="{FF2B5EF4-FFF2-40B4-BE49-F238E27FC236}">
                <a16:creationId xmlns:a16="http://schemas.microsoft.com/office/drawing/2014/main" id="{DCA5EBEA-E72D-B5C9-4EF0-CB0A8DCF5307}"/>
              </a:ext>
            </a:extLst>
          </p:cNvPr>
          <p:cNvPicPr>
            <a:picLocks noChangeAspect="1"/>
          </p:cNvPicPr>
          <p:nvPr/>
        </p:nvPicPr>
        <p:blipFill>
          <a:blip r:embed="rId5"/>
          <a:stretch>
            <a:fillRect/>
          </a:stretch>
        </p:blipFill>
        <p:spPr>
          <a:xfrm>
            <a:off x="4568598" y="2132324"/>
            <a:ext cx="2619375" cy="1743075"/>
          </a:xfrm>
          <a:prstGeom prst="rect">
            <a:avLst/>
          </a:prstGeom>
        </p:spPr>
      </p:pic>
      <p:pic>
        <p:nvPicPr>
          <p:cNvPr id="14" name="Picture 13" descr="A car parked under a covered garage  Description automatically generated">
            <a:extLst>
              <a:ext uri="{FF2B5EF4-FFF2-40B4-BE49-F238E27FC236}">
                <a16:creationId xmlns:a16="http://schemas.microsoft.com/office/drawing/2014/main" id="{7A13F3BA-7193-D351-CA54-E8215165B5DC}"/>
              </a:ext>
            </a:extLst>
          </p:cNvPr>
          <p:cNvPicPr>
            <a:picLocks noChangeAspect="1"/>
          </p:cNvPicPr>
          <p:nvPr/>
        </p:nvPicPr>
        <p:blipFill>
          <a:blip r:embed="rId6"/>
          <a:stretch>
            <a:fillRect/>
          </a:stretch>
        </p:blipFill>
        <p:spPr>
          <a:xfrm>
            <a:off x="723900" y="2668588"/>
            <a:ext cx="2857500" cy="1600200"/>
          </a:xfrm>
          <a:prstGeom prst="rect">
            <a:avLst/>
          </a:prstGeom>
        </p:spPr>
      </p:pic>
      <p:pic>
        <p:nvPicPr>
          <p:cNvPr id="16" name="Picture 15" descr="A house with a lawn and flowers  Description automatically generated">
            <a:extLst>
              <a:ext uri="{FF2B5EF4-FFF2-40B4-BE49-F238E27FC236}">
                <a16:creationId xmlns:a16="http://schemas.microsoft.com/office/drawing/2014/main" id="{0F446C57-EE65-AA4C-D81F-2D341487C490}"/>
              </a:ext>
            </a:extLst>
          </p:cNvPr>
          <p:cNvPicPr>
            <a:picLocks noChangeAspect="1"/>
          </p:cNvPicPr>
          <p:nvPr/>
        </p:nvPicPr>
        <p:blipFill>
          <a:blip r:embed="rId7"/>
          <a:stretch>
            <a:fillRect/>
          </a:stretch>
        </p:blipFill>
        <p:spPr>
          <a:xfrm>
            <a:off x="1847578" y="4727576"/>
            <a:ext cx="2609850" cy="1752600"/>
          </a:xfrm>
          <a:prstGeom prst="rect">
            <a:avLst/>
          </a:prstGeom>
        </p:spPr>
      </p:pic>
      <p:sp>
        <p:nvSpPr>
          <p:cNvPr id="17" name="TextBox 16">
            <a:extLst>
              <a:ext uri="{FF2B5EF4-FFF2-40B4-BE49-F238E27FC236}">
                <a16:creationId xmlns:a16="http://schemas.microsoft.com/office/drawing/2014/main" id="{CA576575-4504-AD75-51C4-EBE2BEC64F4F}"/>
              </a:ext>
            </a:extLst>
          </p:cNvPr>
          <p:cNvSpPr txBox="1"/>
          <p:nvPr/>
        </p:nvSpPr>
        <p:spPr>
          <a:xfrm>
            <a:off x="10029933" y="2695036"/>
            <a:ext cx="1680268" cy="369332"/>
          </a:xfrm>
          <a:prstGeom prst="rect">
            <a:avLst/>
          </a:prstGeom>
          <a:noFill/>
        </p:spPr>
        <p:txBody>
          <a:bodyPr wrap="none">
            <a:spAutoFit/>
          </a:bodyPr>
          <a:lstStyle/>
          <a:p>
            <a:pPr>
              <a:defRPr b="1"/>
            </a:pPr>
            <a:r>
              <a:t>Maison verte</a:t>
            </a:r>
            <a:endParaRPr b="1"/>
          </a:p>
        </p:txBody>
      </p:sp>
      <p:sp>
        <p:nvSpPr>
          <p:cNvPr id="18" name="TextBox 17">
            <a:extLst>
              <a:ext uri="{FF2B5EF4-FFF2-40B4-BE49-F238E27FC236}">
                <a16:creationId xmlns:a16="http://schemas.microsoft.com/office/drawing/2014/main" id="{D2A186D0-7DB0-1334-AC3D-9555F0B67FC3}"/>
              </a:ext>
            </a:extLst>
          </p:cNvPr>
          <p:cNvSpPr txBox="1"/>
          <p:nvPr/>
        </p:nvSpPr>
        <p:spPr>
          <a:xfrm>
            <a:off x="10174732" y="5687265"/>
            <a:ext cx="947695" cy="369332"/>
          </a:xfrm>
          <a:prstGeom prst="rect">
            <a:avLst/>
          </a:prstGeom>
          <a:noFill/>
        </p:spPr>
        <p:txBody>
          <a:bodyPr wrap="none">
            <a:spAutoFit/>
          </a:bodyPr>
          <a:lstStyle/>
          <a:p>
            <a:pPr>
              <a:defRPr b="1"/>
            </a:pPr>
            <a:r>
              <a:t>Terras</a:t>
            </a:r>
            <a:endParaRPr b="1"/>
          </a:p>
        </p:txBody>
      </p:sp>
      <p:sp>
        <p:nvSpPr>
          <p:cNvPr id="19" name="TextBox 18">
            <a:extLst>
              <a:ext uri="{FF2B5EF4-FFF2-40B4-BE49-F238E27FC236}">
                <a16:creationId xmlns:a16="http://schemas.microsoft.com/office/drawing/2014/main" id="{91E6E7D4-708E-9D36-E22D-443755DA29F1}"/>
              </a:ext>
            </a:extLst>
          </p:cNvPr>
          <p:cNvSpPr txBox="1"/>
          <p:nvPr/>
        </p:nvSpPr>
        <p:spPr>
          <a:xfrm>
            <a:off x="683477" y="4268788"/>
            <a:ext cx="1164101" cy="369332"/>
          </a:xfrm>
          <a:prstGeom prst="rect">
            <a:avLst/>
          </a:prstGeom>
          <a:noFill/>
        </p:spPr>
        <p:txBody>
          <a:bodyPr wrap="none">
            <a:spAutoFit/>
          </a:bodyPr>
          <a:lstStyle/>
          <a:p>
            <a:pPr>
              <a:defRPr b="1"/>
            </a:pPr>
            <a:r>
              <a:t>Port de voiture</a:t>
            </a:r>
            <a:endParaRPr b="1"/>
          </a:p>
        </p:txBody>
      </p:sp>
      <p:sp>
        <p:nvSpPr>
          <p:cNvPr id="20" name="TextBox 19">
            <a:extLst>
              <a:ext uri="{FF2B5EF4-FFF2-40B4-BE49-F238E27FC236}">
                <a16:creationId xmlns:a16="http://schemas.microsoft.com/office/drawing/2014/main" id="{B48E1A71-BE02-9269-B1B6-0E6681F3E54C}"/>
              </a:ext>
            </a:extLst>
          </p:cNvPr>
          <p:cNvSpPr txBox="1"/>
          <p:nvPr/>
        </p:nvSpPr>
        <p:spPr>
          <a:xfrm>
            <a:off x="742433" y="6110844"/>
            <a:ext cx="1072730" cy="369332"/>
          </a:xfrm>
          <a:prstGeom prst="rect">
            <a:avLst/>
          </a:prstGeom>
          <a:noFill/>
        </p:spPr>
        <p:txBody>
          <a:bodyPr wrap="none">
            <a:spAutoFit/>
          </a:bodyPr>
          <a:lstStyle/>
          <a:p>
            <a:pPr>
              <a:defRPr b="1"/>
            </a:pPr>
            <a:r>
              <a:t>Jardin</a:t>
            </a:r>
            <a:endParaRPr b="1"/>
          </a:p>
        </p:txBody>
      </p:sp>
      <p:sp>
        <p:nvSpPr>
          <p:cNvPr id="21" name="TextBox 20">
            <a:extLst>
              <a:ext uri="{FF2B5EF4-FFF2-40B4-BE49-F238E27FC236}">
                <a16:creationId xmlns:a16="http://schemas.microsoft.com/office/drawing/2014/main" id="{32A34B3C-11D9-E15A-1A93-6B60857AB4D7}"/>
              </a:ext>
            </a:extLst>
          </p:cNvPr>
          <p:cNvSpPr txBox="1"/>
          <p:nvPr/>
        </p:nvSpPr>
        <p:spPr>
          <a:xfrm>
            <a:off x="3933346" y="4258498"/>
            <a:ext cx="1205779" cy="369332"/>
          </a:xfrm>
          <a:prstGeom prst="rect">
            <a:avLst/>
          </a:prstGeom>
          <a:noFill/>
        </p:spPr>
        <p:txBody>
          <a:bodyPr wrap="none">
            <a:spAutoFit/>
          </a:bodyPr>
          <a:lstStyle/>
          <a:p>
            <a:pPr>
              <a:defRPr b="1"/>
            </a:pPr>
            <a:r>
              <a:t>Tuinhuis</a:t>
            </a:r>
            <a:endParaRPr b="1"/>
          </a:p>
        </p:txBody>
      </p:sp>
      <p:sp>
        <p:nvSpPr>
          <p:cNvPr id="22" name="TextBox 21">
            <a:extLst>
              <a:ext uri="{FF2B5EF4-FFF2-40B4-BE49-F238E27FC236}">
                <a16:creationId xmlns:a16="http://schemas.microsoft.com/office/drawing/2014/main" id="{346EB71C-8982-B11B-357A-A41A913F3E82}"/>
              </a:ext>
            </a:extLst>
          </p:cNvPr>
          <p:cNvSpPr txBox="1"/>
          <p:nvPr/>
        </p:nvSpPr>
        <p:spPr>
          <a:xfrm>
            <a:off x="4633754" y="1492378"/>
            <a:ext cx="2250937" cy="646331"/>
          </a:xfrm>
          <a:prstGeom prst="rect">
            <a:avLst/>
          </a:prstGeom>
          <a:noFill/>
        </p:spPr>
        <p:txBody>
          <a:bodyPr wrap="none">
            <a:spAutoFit/>
          </a:bodyPr>
          <a:lstStyle/>
          <a:p>
            <a:pPr>
              <a:defRPr b="1"/>
            </a:pPr>
            <a:r>
              <a:rPr dirty="0"/>
              <a:t>Emplacement de </a:t>
            </a:r>
            <a:endParaRPr lang="nl-BE" dirty="0"/>
          </a:p>
          <a:p>
            <a:pPr>
              <a:defRPr b="1"/>
            </a:pPr>
            <a:r>
              <a:rPr dirty="0" err="1"/>
              <a:t>stationnement</a:t>
            </a:r>
            <a:endParaRPr b="1" dirty="0"/>
          </a:p>
        </p:txBody>
      </p:sp>
    </p:spTree>
    <p:extLst>
      <p:ext uri="{BB962C8B-B14F-4D97-AF65-F5344CB8AC3E}">
        <p14:creationId xmlns:p14="http://schemas.microsoft.com/office/powerpoint/2010/main" val="103778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BAAE-F4DF-BD9A-3EA0-46CB34EC69FF}"/>
              </a:ext>
            </a:extLst>
          </p:cNvPr>
          <p:cNvSpPr>
            <a:spLocks noGrp="1"/>
          </p:cNvSpPr>
          <p:nvPr>
            <p:ph type="title"/>
          </p:nvPr>
        </p:nvSpPr>
        <p:spPr/>
        <p:txBody>
          <a:bodyPr/>
          <a:lstStyle/>
          <a:p>
            <a:r>
              <a:t>Ils sont interconnectés...</a:t>
            </a:r>
          </a:p>
        </p:txBody>
      </p:sp>
      <p:sp>
        <p:nvSpPr>
          <p:cNvPr id="4" name="Text Placeholder 3">
            <a:extLst>
              <a:ext uri="{FF2B5EF4-FFF2-40B4-BE49-F238E27FC236}">
                <a16:creationId xmlns:a16="http://schemas.microsoft.com/office/drawing/2014/main" id="{B9CDB944-6863-B0A2-CEFB-7C341F321AEE}"/>
              </a:ext>
            </a:extLst>
          </p:cNvPr>
          <p:cNvSpPr>
            <a:spLocks noGrp="1"/>
          </p:cNvSpPr>
          <p:nvPr>
            <p:ph type="body" sz="half" idx="2"/>
          </p:nvPr>
        </p:nvSpPr>
        <p:spPr/>
        <p:txBody>
          <a:bodyPr/>
          <a:lstStyle/>
          <a:p>
            <a:r>
              <a:t>... le tissu urbain</a:t>
            </a:r>
          </a:p>
        </p:txBody>
      </p:sp>
      <p:pic>
        <p:nvPicPr>
          <p:cNvPr id="8" name="Picture 7" descr="A row of houses with cars on the street  Description automatically generated">
            <a:extLst>
              <a:ext uri="{FF2B5EF4-FFF2-40B4-BE49-F238E27FC236}">
                <a16:creationId xmlns:a16="http://schemas.microsoft.com/office/drawing/2014/main" id="{5B018DA7-F430-DC2A-6BD0-F9F9524956D5}"/>
              </a:ext>
            </a:extLst>
          </p:cNvPr>
          <p:cNvPicPr>
            <a:picLocks noChangeAspect="1"/>
          </p:cNvPicPr>
          <p:nvPr/>
        </p:nvPicPr>
        <p:blipFill>
          <a:blip r:embed="rId2"/>
          <a:stretch>
            <a:fillRect/>
          </a:stretch>
        </p:blipFill>
        <p:spPr>
          <a:xfrm>
            <a:off x="4994107" y="653119"/>
            <a:ext cx="3086236" cy="2053750"/>
          </a:xfrm>
          <a:prstGeom prst="rect">
            <a:avLst/>
          </a:prstGeom>
        </p:spPr>
      </p:pic>
      <p:pic>
        <p:nvPicPr>
          <p:cNvPr id="10" name="Picture 9" descr="An aerial view of a town  Description automatically generated">
            <a:extLst>
              <a:ext uri="{FF2B5EF4-FFF2-40B4-BE49-F238E27FC236}">
                <a16:creationId xmlns:a16="http://schemas.microsoft.com/office/drawing/2014/main" id="{D66DCCE5-213A-C39A-8586-5FAC1555103C}"/>
              </a:ext>
            </a:extLst>
          </p:cNvPr>
          <p:cNvPicPr>
            <a:picLocks noChangeAspect="1"/>
          </p:cNvPicPr>
          <p:nvPr/>
        </p:nvPicPr>
        <p:blipFill>
          <a:blip r:embed="rId3"/>
          <a:stretch>
            <a:fillRect/>
          </a:stretch>
        </p:blipFill>
        <p:spPr>
          <a:xfrm>
            <a:off x="8461601" y="1383982"/>
            <a:ext cx="2409825" cy="1895475"/>
          </a:xfrm>
          <a:prstGeom prst="rect">
            <a:avLst/>
          </a:prstGeom>
        </p:spPr>
      </p:pic>
      <p:pic>
        <p:nvPicPr>
          <p:cNvPr id="12" name="Picture 11" descr="Aerial view of a city  Description automatically generated">
            <a:extLst>
              <a:ext uri="{FF2B5EF4-FFF2-40B4-BE49-F238E27FC236}">
                <a16:creationId xmlns:a16="http://schemas.microsoft.com/office/drawing/2014/main" id="{4F103637-370A-744F-62CF-7988DB1FED3B}"/>
              </a:ext>
            </a:extLst>
          </p:cNvPr>
          <p:cNvPicPr>
            <a:picLocks noChangeAspect="1"/>
          </p:cNvPicPr>
          <p:nvPr/>
        </p:nvPicPr>
        <p:blipFill>
          <a:blip r:embed="rId4"/>
          <a:stretch>
            <a:fillRect/>
          </a:stretch>
        </p:blipFill>
        <p:spPr>
          <a:xfrm>
            <a:off x="735873" y="4614954"/>
            <a:ext cx="3034937" cy="1844146"/>
          </a:xfrm>
          <a:prstGeom prst="rect">
            <a:avLst/>
          </a:prstGeom>
        </p:spPr>
      </p:pic>
      <p:pic>
        <p:nvPicPr>
          <p:cNvPr id="14" name="Picture 13" descr="A black and white photo of a city  Description automatically generated">
            <a:extLst>
              <a:ext uri="{FF2B5EF4-FFF2-40B4-BE49-F238E27FC236}">
                <a16:creationId xmlns:a16="http://schemas.microsoft.com/office/drawing/2014/main" id="{033132A5-BBDC-8329-15B1-B6832CB2A8C4}"/>
              </a:ext>
            </a:extLst>
          </p:cNvPr>
          <p:cNvPicPr>
            <a:picLocks noChangeAspect="1"/>
          </p:cNvPicPr>
          <p:nvPr/>
        </p:nvPicPr>
        <p:blipFill>
          <a:blip r:embed="rId5"/>
          <a:stretch>
            <a:fillRect/>
          </a:stretch>
        </p:blipFill>
        <p:spPr>
          <a:xfrm>
            <a:off x="5092325" y="4244290"/>
            <a:ext cx="2988018" cy="1828667"/>
          </a:xfrm>
          <a:prstGeom prst="rect">
            <a:avLst/>
          </a:prstGeom>
        </p:spPr>
      </p:pic>
      <p:pic>
        <p:nvPicPr>
          <p:cNvPr id="18" name="Picture 17" descr="A brick buildings in a courtyard  Description automatically generated">
            <a:extLst>
              <a:ext uri="{FF2B5EF4-FFF2-40B4-BE49-F238E27FC236}">
                <a16:creationId xmlns:a16="http://schemas.microsoft.com/office/drawing/2014/main" id="{0DD7E5E7-356A-2F5C-5137-F514C767BB83}"/>
              </a:ext>
            </a:extLst>
          </p:cNvPr>
          <p:cNvPicPr>
            <a:picLocks noChangeAspect="1"/>
          </p:cNvPicPr>
          <p:nvPr/>
        </p:nvPicPr>
        <p:blipFill>
          <a:blip r:embed="rId6"/>
          <a:stretch>
            <a:fillRect/>
          </a:stretch>
        </p:blipFill>
        <p:spPr>
          <a:xfrm>
            <a:off x="1812192" y="2706869"/>
            <a:ext cx="2619375" cy="1743075"/>
          </a:xfrm>
          <a:prstGeom prst="rect">
            <a:avLst/>
          </a:prstGeom>
        </p:spPr>
      </p:pic>
      <p:sp>
        <p:nvSpPr>
          <p:cNvPr id="21" name="Rectangle: Rounded Corners 20">
            <a:extLst>
              <a:ext uri="{FF2B5EF4-FFF2-40B4-BE49-F238E27FC236}">
                <a16:creationId xmlns:a16="http://schemas.microsoft.com/office/drawing/2014/main" id="{FD3E5BF9-755F-E793-80E3-A272A186CCD1}"/>
              </a:ext>
            </a:extLst>
          </p:cNvPr>
          <p:cNvSpPr/>
          <p:nvPr/>
        </p:nvSpPr>
        <p:spPr>
          <a:xfrm>
            <a:off x="8752114" y="4328160"/>
            <a:ext cx="2481943" cy="114585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solidFill>
                  <a:schemeClr val="accent4">
                    <a:lumMod val="50000"/>
                  </a:schemeClr>
                </a:solidFill>
              </a:defRPr>
            </a:pPr>
            <a:r>
              <a:t>Bâtiments faisant partie de quartiers et de districts</a:t>
            </a:r>
            <a:endParaRPr>
              <a:solidFill>
                <a:schemeClr val="accent4">
                  <a:lumMod val="50000"/>
                </a:schemeClr>
              </a:solidFill>
            </a:endParaRPr>
          </a:p>
        </p:txBody>
      </p:sp>
      <p:sp>
        <p:nvSpPr>
          <p:cNvPr id="22" name="TextBox 21">
            <a:extLst>
              <a:ext uri="{FF2B5EF4-FFF2-40B4-BE49-F238E27FC236}">
                <a16:creationId xmlns:a16="http://schemas.microsoft.com/office/drawing/2014/main" id="{BC2D1F87-E876-499A-891E-2B196F225A63}"/>
              </a:ext>
            </a:extLst>
          </p:cNvPr>
          <p:cNvSpPr txBox="1"/>
          <p:nvPr/>
        </p:nvSpPr>
        <p:spPr>
          <a:xfrm>
            <a:off x="6204060" y="2706869"/>
            <a:ext cx="2133918" cy="369332"/>
          </a:xfrm>
          <a:prstGeom prst="rect">
            <a:avLst/>
          </a:prstGeom>
          <a:noFill/>
        </p:spPr>
        <p:txBody>
          <a:bodyPr wrap="none">
            <a:spAutoFit/>
          </a:bodyPr>
          <a:lstStyle/>
          <a:p>
            <a:pPr>
              <a:defRPr b="1"/>
            </a:pPr>
            <a:r>
              <a:rPr dirty="0" err="1"/>
              <a:t>Logement</a:t>
            </a:r>
            <a:r>
              <a:rPr dirty="0"/>
              <a:t> social</a:t>
            </a:r>
            <a:endParaRPr b="1" dirty="0"/>
          </a:p>
        </p:txBody>
      </p:sp>
      <p:sp>
        <p:nvSpPr>
          <p:cNvPr id="23" name="TextBox 22">
            <a:extLst>
              <a:ext uri="{FF2B5EF4-FFF2-40B4-BE49-F238E27FC236}">
                <a16:creationId xmlns:a16="http://schemas.microsoft.com/office/drawing/2014/main" id="{F55CD0C7-BD5E-39CC-8B84-E1CF4F475A5F}"/>
              </a:ext>
            </a:extLst>
          </p:cNvPr>
          <p:cNvSpPr txBox="1"/>
          <p:nvPr/>
        </p:nvSpPr>
        <p:spPr>
          <a:xfrm>
            <a:off x="5092325" y="3865660"/>
            <a:ext cx="2308645" cy="369332"/>
          </a:xfrm>
          <a:prstGeom prst="rect">
            <a:avLst/>
          </a:prstGeom>
          <a:noFill/>
        </p:spPr>
        <p:txBody>
          <a:bodyPr wrap="none">
            <a:spAutoFit/>
          </a:bodyPr>
          <a:lstStyle/>
          <a:p>
            <a:pPr>
              <a:defRPr b="1"/>
            </a:pPr>
            <a:r>
              <a:t>Tissu urbain parisien</a:t>
            </a:r>
            <a:endParaRPr b="1"/>
          </a:p>
        </p:txBody>
      </p:sp>
      <p:sp>
        <p:nvSpPr>
          <p:cNvPr id="24" name="TextBox 23">
            <a:extLst>
              <a:ext uri="{FF2B5EF4-FFF2-40B4-BE49-F238E27FC236}">
                <a16:creationId xmlns:a16="http://schemas.microsoft.com/office/drawing/2014/main" id="{81729A35-D1F9-EB00-39C0-1C7421B56975}"/>
              </a:ext>
            </a:extLst>
          </p:cNvPr>
          <p:cNvSpPr txBox="1"/>
          <p:nvPr/>
        </p:nvSpPr>
        <p:spPr>
          <a:xfrm>
            <a:off x="3178330" y="4430754"/>
            <a:ext cx="508473" cy="369332"/>
          </a:xfrm>
          <a:prstGeom prst="rect">
            <a:avLst/>
          </a:prstGeom>
          <a:noFill/>
        </p:spPr>
        <p:txBody>
          <a:bodyPr wrap="none">
            <a:spAutoFit/>
          </a:bodyPr>
          <a:lstStyle/>
          <a:p>
            <a:pPr>
              <a:defRPr b="1"/>
            </a:pPr>
            <a:r>
              <a:rPr dirty="0"/>
              <a:t>BRITANNIQUE</a:t>
            </a:r>
            <a:endParaRPr b="1" dirty="0"/>
          </a:p>
        </p:txBody>
      </p:sp>
      <p:sp>
        <p:nvSpPr>
          <p:cNvPr id="25" name="TextBox 24">
            <a:extLst>
              <a:ext uri="{FF2B5EF4-FFF2-40B4-BE49-F238E27FC236}">
                <a16:creationId xmlns:a16="http://schemas.microsoft.com/office/drawing/2014/main" id="{AF63783A-AE44-9E9A-8FB9-406F2CB25434}"/>
              </a:ext>
            </a:extLst>
          </p:cNvPr>
          <p:cNvSpPr txBox="1"/>
          <p:nvPr/>
        </p:nvSpPr>
        <p:spPr>
          <a:xfrm>
            <a:off x="8369523" y="3279457"/>
            <a:ext cx="2593980" cy="369332"/>
          </a:xfrm>
          <a:prstGeom prst="rect">
            <a:avLst/>
          </a:prstGeom>
          <a:noFill/>
        </p:spPr>
        <p:txBody>
          <a:bodyPr wrap="none">
            <a:spAutoFit/>
          </a:bodyPr>
          <a:lstStyle/>
          <a:p>
            <a:pPr>
              <a:defRPr b="1"/>
            </a:pPr>
            <a:r>
              <a:t>Beguinage (Louvain)</a:t>
            </a:r>
            <a:endParaRPr b="1"/>
          </a:p>
        </p:txBody>
      </p:sp>
      <p:sp>
        <p:nvSpPr>
          <p:cNvPr id="26" name="TextBox 25">
            <a:extLst>
              <a:ext uri="{FF2B5EF4-FFF2-40B4-BE49-F238E27FC236}">
                <a16:creationId xmlns:a16="http://schemas.microsoft.com/office/drawing/2014/main" id="{8822C85D-401E-82F8-9CAE-95A10A778A25}"/>
              </a:ext>
            </a:extLst>
          </p:cNvPr>
          <p:cNvSpPr txBox="1"/>
          <p:nvPr/>
        </p:nvSpPr>
        <p:spPr>
          <a:xfrm>
            <a:off x="326922" y="2782179"/>
            <a:ext cx="1471878" cy="369332"/>
          </a:xfrm>
          <a:prstGeom prst="rect">
            <a:avLst/>
          </a:prstGeom>
          <a:noFill/>
        </p:spPr>
        <p:txBody>
          <a:bodyPr wrap="none">
            <a:spAutoFit/>
          </a:bodyPr>
          <a:lstStyle/>
          <a:p>
            <a:pPr>
              <a:defRPr b="1"/>
            </a:pPr>
            <a:r>
              <a:t>Beguinage</a:t>
            </a:r>
            <a:endParaRPr b="1"/>
          </a:p>
        </p:txBody>
      </p:sp>
    </p:spTree>
    <p:extLst>
      <p:ext uri="{BB962C8B-B14F-4D97-AF65-F5344CB8AC3E}">
        <p14:creationId xmlns:p14="http://schemas.microsoft.com/office/powerpoint/2010/main" val="1363201453"/>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1197</Words>
  <Application>Microsoft Office PowerPoint</Application>
  <PresentationFormat>Widescreen</PresentationFormat>
  <Paragraphs>224</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Arial</vt:lpstr>
      <vt:lpstr>Calibri</vt:lpstr>
      <vt:lpstr>Helvetica Neue</vt:lpstr>
      <vt:lpstr>Poppins</vt:lpstr>
      <vt:lpstr>Poppins ExtraLight</vt:lpstr>
      <vt:lpstr>Verdana</vt:lpstr>
      <vt:lpstr>Wingdings</vt:lpstr>
      <vt:lpstr>SpaceSUITE</vt:lpstr>
      <vt:lpstr>Le rôle des bâtiments dans l’adaptation au changement climatique</vt:lpstr>
      <vt:lpstr>Objectifs d’apprentissage</vt:lpstr>
      <vt:lpstr>Structure de la conférence</vt:lpstr>
      <vt:lpstr>Structure de la conférence</vt:lpstr>
      <vt:lpstr>Les bâtiments sont partout...</vt:lpstr>
      <vt:lpstr>Ils sont de différents types...</vt:lpstr>
      <vt:lpstr>Leur taille est différente...</vt:lpstr>
      <vt:lpstr>Les maisons ne sont pas isolées...</vt:lpstr>
      <vt:lpstr>Ils sont interconnectés...</vt:lpstr>
      <vt:lpstr>Structure de la conférence</vt:lpstr>
      <vt:lpstr>Relier le monde réel au monde numérique</vt:lpstr>
      <vt:lpstr>Spécifications des données d’inspiration</vt:lpstr>
      <vt:lpstr>Spécifications des données d’inspiration</vt:lpstr>
      <vt:lpstr>De 2D à 3D...</vt:lpstr>
      <vt:lpstr>De 2D à 3D...</vt:lpstr>
      <vt:lpstr>PowerPoint Presentation</vt:lpstr>
      <vt:lpstr>De 2D à 3D...</vt:lpstr>
      <vt:lpstr>PowerPoint Presentation</vt:lpstr>
      <vt:lpstr>Mise en œuvre de nouvelles technologies...</vt:lpstr>
      <vt:lpstr>Structure de la conférence</vt:lpstr>
      <vt:lpstr>Les bâtiments dans les initiatives européennes</vt:lpstr>
      <vt:lpstr>Convention des grands producteurs</vt:lpstr>
      <vt:lpstr>Convention des grands producteurs</vt:lpstr>
      <vt:lpstr>Nouveau Bauhaus européen</vt:lpstr>
      <vt:lpstr>PowerPoint Presentation</vt:lpstr>
      <vt:lpstr>Built4Personnes</vt:lpstr>
      <vt:lpstr>Built4Personnes</vt:lpstr>
      <vt:lpstr>Structure de la conférence</vt:lpstr>
      <vt:lpstr>Rôle des bâtiments dans l’ACC &amp;CCM</vt:lpstr>
      <vt:lpstr>Rôle des bâtiments dans l’ACC &amp;CCM</vt:lpstr>
      <vt:lpstr>Rôle des bâtiments dans l’ACC &amp;CCM</vt:lpstr>
      <vt:lpstr>Rôle des bâtiments dans l’ACC &amp;CCM</vt:lpstr>
      <vt:lpstr>PowerPoint Presentation</vt:lpstr>
      <vt:lpstr>PowerPoint Presentation</vt:lpstr>
      <vt:lpstr>PowerPoint Presentation</vt:lpstr>
      <vt:lpstr>PowerPoint Presentation</vt:lpstr>
      <vt:lpstr>Rôle des bâtiments dans l’ACC &amp;CCM</vt:lpstr>
      <vt:lpstr>Rôle des bâtiments dans l’ACC &amp;CCM</vt:lpstr>
      <vt:lpstr>Structure de la conférence</vt:lpstr>
      <vt:lpstr>Quelques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13</cp:revision>
  <dcterms:created xsi:type="dcterms:W3CDTF">2024-03-01T11:07:09Z</dcterms:created>
  <dcterms:modified xsi:type="dcterms:W3CDTF">2024-12-02T14:52:17Z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